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87" r:id="rId5"/>
    <p:sldMasterId id="2147483696" r:id="rId6"/>
  </p:sldMasterIdLst>
  <p:notesMasterIdLst>
    <p:notesMasterId r:id="rId62"/>
  </p:notesMasterIdLst>
  <p:sldIdLst>
    <p:sldId id="256" r:id="rId7"/>
    <p:sldId id="272" r:id="rId8"/>
    <p:sldId id="257" r:id="rId9"/>
    <p:sldId id="273" r:id="rId10"/>
    <p:sldId id="277" r:id="rId11"/>
    <p:sldId id="271" r:id="rId12"/>
    <p:sldId id="280" r:id="rId13"/>
    <p:sldId id="281" r:id="rId14"/>
    <p:sldId id="282" r:id="rId15"/>
    <p:sldId id="283" r:id="rId16"/>
    <p:sldId id="284" r:id="rId17"/>
    <p:sldId id="285" r:id="rId18"/>
    <p:sldId id="330" r:id="rId19"/>
    <p:sldId id="278" r:id="rId20"/>
    <p:sldId id="286" r:id="rId21"/>
    <p:sldId id="287" r:id="rId22"/>
    <p:sldId id="288" r:id="rId23"/>
    <p:sldId id="289" r:id="rId24"/>
    <p:sldId id="290" r:id="rId25"/>
    <p:sldId id="291" r:id="rId26"/>
    <p:sldId id="292" r:id="rId27"/>
    <p:sldId id="279" r:id="rId28"/>
    <p:sldId id="294" r:id="rId29"/>
    <p:sldId id="296" r:id="rId30"/>
    <p:sldId id="297" r:id="rId31"/>
    <p:sldId id="298" r:id="rId32"/>
    <p:sldId id="299" r:id="rId33"/>
    <p:sldId id="300" r:id="rId34"/>
    <p:sldId id="301" r:id="rId35"/>
    <p:sldId id="302" r:id="rId36"/>
    <p:sldId id="295" r:id="rId37"/>
    <p:sldId id="303" r:id="rId38"/>
    <p:sldId id="304" r:id="rId39"/>
    <p:sldId id="305" r:id="rId40"/>
    <p:sldId id="306" r:id="rId41"/>
    <p:sldId id="307" r:id="rId42"/>
    <p:sldId id="308" r:id="rId43"/>
    <p:sldId id="309" r:id="rId44"/>
    <p:sldId id="311" r:id="rId45"/>
    <p:sldId id="312" r:id="rId46"/>
    <p:sldId id="313" r:id="rId47"/>
    <p:sldId id="314" r:id="rId48"/>
    <p:sldId id="315" r:id="rId49"/>
    <p:sldId id="316" r:id="rId50"/>
    <p:sldId id="317" r:id="rId51"/>
    <p:sldId id="318" r:id="rId52"/>
    <p:sldId id="320" r:id="rId53"/>
    <p:sldId id="319" r:id="rId54"/>
    <p:sldId id="321" r:id="rId55"/>
    <p:sldId id="322" r:id="rId56"/>
    <p:sldId id="323" r:id="rId57"/>
    <p:sldId id="324" r:id="rId58"/>
    <p:sldId id="325" r:id="rId59"/>
    <p:sldId id="326" r:id="rId60"/>
    <p:sldId id="329"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0AD32C1-0359-BA8C-F29A-B56AE8DEA9D7}" name="Lin, Melissa" initials="LM" userId="S::melin@edc.org::7d271274-8656-4cf8-9524-9a1818e15b6d" providerId="AD"/>
  <p188:author id="{5B9ABDDD-FC17-A410-E20D-AD384D5BB666}" name="Birkeland, Sarah" initials="BS" userId="S::sbirkeland@edc.org::b7e944a9-9ed6-424b-8ec8-85d0c4ec885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96FF"/>
    <a:srgbClr val="2DA5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AD51DD-E1B9-4E4A-8E0C-431DEEC0BDDE}" v="4" dt="2023-08-30T14:36:41.202"/>
    <p1510:client id="{D37192B4-00AB-02C4-93A0-C521D070133A}" v="4" dt="2023-08-30T15:03:12.1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801"/>
    <p:restoredTop sz="80208"/>
  </p:normalViewPr>
  <p:slideViewPr>
    <p:cSldViewPr snapToGrid="0">
      <p:cViewPr varScale="1">
        <p:scale>
          <a:sx n="85" d="100"/>
          <a:sy n="85" d="100"/>
        </p:scale>
        <p:origin x="1872"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presProps" Target="presProps.xml"/><Relationship Id="rId68" Type="http://schemas.microsoft.com/office/2018/10/relationships/authors" Target="author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microsoft.com/office/2015/10/relationships/revisionInfo" Target="revisionInfo.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7E8E39-BF44-4FFE-9C04-E8CFDACB2750}" type="datetimeFigureOut">
              <a:t>3/5/25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512A38-0506-410E-9ADA-79FAA86C2C89}" type="slidenum">
              <a:t>‹#›</a:t>
            </a:fld>
            <a:endParaRPr lang="en-US"/>
          </a:p>
        </p:txBody>
      </p:sp>
    </p:spTree>
    <p:extLst>
      <p:ext uri="{BB962C8B-B14F-4D97-AF65-F5344CB8AC3E}">
        <p14:creationId xmlns:p14="http://schemas.microsoft.com/office/powerpoint/2010/main" val="1407735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Here is a way to present your team’s information and capture feedback and notes from the group conversations (at an Evidence Synthesis Meeting when team gathers to review and come to consensus on evidence and self-ratings)</a:t>
            </a:r>
          </a:p>
          <a:p>
            <a:endParaRPr lang="en-US" dirty="0">
              <a:cs typeface="Calibri"/>
            </a:endParaRPr>
          </a:p>
        </p:txBody>
      </p:sp>
      <p:sp>
        <p:nvSpPr>
          <p:cNvPr id="4" name="Slide Number Placeholder 3"/>
          <p:cNvSpPr>
            <a:spLocks noGrp="1"/>
          </p:cNvSpPr>
          <p:nvPr>
            <p:ph type="sldNum" sz="quarter" idx="5"/>
          </p:nvPr>
        </p:nvSpPr>
        <p:spPr/>
        <p:txBody>
          <a:bodyPr/>
          <a:lstStyle/>
          <a:p>
            <a:fld id="{B0512A38-0506-410E-9ADA-79FAA86C2C89}" type="slidenum">
              <a:t>1</a:t>
            </a:fld>
            <a:endParaRPr lang="en-US"/>
          </a:p>
        </p:txBody>
      </p:sp>
    </p:spTree>
    <p:extLst>
      <p:ext uri="{BB962C8B-B14F-4D97-AF65-F5344CB8AC3E}">
        <p14:creationId xmlns:p14="http://schemas.microsoft.com/office/powerpoint/2010/main" val="844686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0512A38-0506-410E-9ADA-79FAA86C2C89}" type="slidenum">
              <a:t>12</a:t>
            </a:fld>
            <a:endParaRPr lang="en-US"/>
          </a:p>
        </p:txBody>
      </p:sp>
    </p:spTree>
    <p:extLst>
      <p:ext uri="{BB962C8B-B14F-4D97-AF65-F5344CB8AC3E}">
        <p14:creationId xmlns:p14="http://schemas.microsoft.com/office/powerpoint/2010/main" val="38403927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1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9" name="Google Shape;449;p19:notes"/>
          <p:cNvSpPr txBox="1">
            <a:spLocks noGrp="1"/>
          </p:cNvSpPr>
          <p:nvPr>
            <p:ph type="body" idx="1"/>
          </p:nvPr>
        </p:nvSpPr>
        <p:spPr>
          <a:xfrm>
            <a:off x="731520" y="4620577"/>
            <a:ext cx="5852160" cy="3780473"/>
          </a:xfrm>
          <a:prstGeom prst="rect">
            <a:avLst/>
          </a:prstGeom>
          <a:noFill/>
          <a:ln>
            <a:noFill/>
          </a:ln>
        </p:spPr>
        <p:txBody>
          <a:bodyPr spcFirstLastPara="1" wrap="square" lIns="96645" tIns="48309" rIns="96645" bIns="48309" anchor="t" anchorCtr="0">
            <a:noAutofit/>
          </a:bodyPr>
          <a:lstStyle/>
          <a:p>
            <a:pPr marL="319127" indent="-171450">
              <a:buFont typeface="Arial" panose="020B0604020202020204" pitchFamily="34" charset="0"/>
              <a:buChar char="•"/>
            </a:pPr>
            <a:r>
              <a:rPr lang="en-US" i="0" dirty="0"/>
              <a:t>Your guiding questions – that you’d like to ask your critical friends in the room at the evidence synthesis meeting </a:t>
            </a:r>
          </a:p>
          <a:p>
            <a:pPr marL="319127"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t>Note – once you have created this slide, we suggest duplicating it and inserting a copy of it just after [this domain’s preview slide] to preview the discussion questions with your critical friends before sharing evidence and ratings for the domain.</a:t>
            </a:r>
          </a:p>
          <a:p>
            <a:pPr marL="147677" indent="0">
              <a:buNone/>
            </a:pPr>
            <a:endParaRPr lang="en-US" dirty="0"/>
          </a:p>
        </p:txBody>
      </p:sp>
      <p:sp>
        <p:nvSpPr>
          <p:cNvPr id="450" name="Google Shape;450;p19:notes"/>
          <p:cNvSpPr txBox="1">
            <a:spLocks noGrp="1"/>
          </p:cNvSpPr>
          <p:nvPr>
            <p:ph type="sldNum" idx="12"/>
          </p:nvPr>
        </p:nvSpPr>
        <p:spPr>
          <a:xfrm>
            <a:off x="4143587" y="9119474"/>
            <a:ext cx="3169920" cy="481726"/>
          </a:xfrm>
          <a:prstGeom prst="rect">
            <a:avLst/>
          </a:prstGeom>
          <a:noFill/>
          <a:ln>
            <a:noFill/>
          </a:ln>
        </p:spPr>
        <p:txBody>
          <a:bodyPr spcFirstLastPara="1" wrap="square" lIns="96645" tIns="48309" rIns="96645" bIns="48309"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1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10:notes"/>
          <p:cNvSpPr txBox="1">
            <a:spLocks noGrp="1"/>
          </p:cNvSpPr>
          <p:nvPr>
            <p:ph type="body" idx="1"/>
          </p:nvPr>
        </p:nvSpPr>
        <p:spPr>
          <a:xfrm>
            <a:off x="731520" y="4620577"/>
            <a:ext cx="5852160" cy="3780473"/>
          </a:xfrm>
          <a:prstGeom prst="rect">
            <a:avLst/>
          </a:prstGeom>
          <a:noFill/>
          <a:ln>
            <a:noFill/>
          </a:ln>
        </p:spPr>
        <p:txBody>
          <a:bodyPr spcFirstLastPara="1" wrap="square" lIns="96645" tIns="48309" rIns="96645" bIns="48309" anchor="t" anchorCtr="0">
            <a:noAutofit/>
          </a:bodyPr>
          <a:lstStyle/>
          <a:p>
            <a:pPr marL="0" indent="0">
              <a:buClr>
                <a:schemeClr val="dk1"/>
              </a:buClr>
              <a:buSzPts val="1200"/>
            </a:pPr>
            <a:endParaRPr lang="en-US" dirty="0"/>
          </a:p>
        </p:txBody>
      </p:sp>
      <p:sp>
        <p:nvSpPr>
          <p:cNvPr id="335" name="Google Shape;335;p10:notes"/>
          <p:cNvSpPr txBox="1">
            <a:spLocks noGrp="1"/>
          </p:cNvSpPr>
          <p:nvPr>
            <p:ph type="sldNum" idx="12"/>
          </p:nvPr>
        </p:nvSpPr>
        <p:spPr>
          <a:xfrm>
            <a:off x="4143587" y="9119474"/>
            <a:ext cx="3169920" cy="481726"/>
          </a:xfrm>
          <a:prstGeom prst="rect">
            <a:avLst/>
          </a:prstGeom>
          <a:noFill/>
          <a:ln>
            <a:noFill/>
          </a:ln>
        </p:spPr>
        <p:txBody>
          <a:bodyPr spcFirstLastPara="1" wrap="square" lIns="96645" tIns="48309" rIns="96645" bIns="48309" anchor="b" anchorCtr="0">
            <a:noAutofit/>
          </a:bodyPr>
          <a:lstStyle/>
          <a:p>
            <a:pPr algn="r">
              <a:buSzPts val="1200"/>
            </a:pPr>
            <a:fld id="{00000000-1234-1234-1234-123412341234}" type="slidenum">
              <a:rPr lang="en-US" sz="1300">
                <a:latin typeface="Calibri"/>
                <a:ea typeface="Calibri"/>
                <a:cs typeface="Calibri"/>
                <a:sym typeface="Calibri"/>
              </a:rPr>
              <a:pPr algn="r">
                <a:buSzPts val="1200"/>
              </a:pPr>
              <a:t>14</a:t>
            </a:fld>
            <a:endParaRPr sz="1300">
              <a:latin typeface="Calibri"/>
              <a:ea typeface="Calibri"/>
              <a:cs typeface="Calibri"/>
              <a:sym typeface="Calibri"/>
            </a:endParaRPr>
          </a:p>
        </p:txBody>
      </p:sp>
    </p:spTree>
    <p:extLst>
      <p:ext uri="{BB962C8B-B14F-4D97-AF65-F5344CB8AC3E}">
        <p14:creationId xmlns:p14="http://schemas.microsoft.com/office/powerpoint/2010/main" val="32435811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512A38-0506-410E-9ADA-79FAA86C2C89}"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31226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512A38-0506-410E-9ADA-79FAA86C2C89}"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1888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512A38-0506-410E-9ADA-79FAA86C2C89}"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25286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512A38-0506-410E-9ADA-79FAA86C2C89}"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93397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512A38-0506-410E-9ADA-79FAA86C2C89}"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66563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512A38-0506-410E-9ADA-79FAA86C2C89}"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54290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512A38-0506-410E-9ADA-79FAA86C2C89}"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9432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512A38-0506-410E-9ADA-79FAA86C2C89}" type="slidenum">
              <a:rPr lang="en-US" smtClean="0"/>
              <a:t>2</a:t>
            </a:fld>
            <a:endParaRPr lang="en-US"/>
          </a:p>
        </p:txBody>
      </p:sp>
    </p:spTree>
    <p:extLst>
      <p:ext uri="{BB962C8B-B14F-4D97-AF65-F5344CB8AC3E}">
        <p14:creationId xmlns:p14="http://schemas.microsoft.com/office/powerpoint/2010/main" val="16881281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1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9" name="Google Shape;449;p19:notes"/>
          <p:cNvSpPr txBox="1">
            <a:spLocks noGrp="1"/>
          </p:cNvSpPr>
          <p:nvPr>
            <p:ph type="body" idx="1"/>
          </p:nvPr>
        </p:nvSpPr>
        <p:spPr>
          <a:xfrm>
            <a:off x="731520" y="4620577"/>
            <a:ext cx="5852160" cy="3780473"/>
          </a:xfrm>
          <a:prstGeom prst="rect">
            <a:avLst/>
          </a:prstGeom>
          <a:noFill/>
          <a:ln>
            <a:noFill/>
          </a:ln>
        </p:spPr>
        <p:txBody>
          <a:bodyPr spcFirstLastPara="1" wrap="square" lIns="96645" tIns="48309" rIns="96645" bIns="48309" anchor="t" anchorCtr="0">
            <a:noAutofit/>
          </a:bodyPr>
          <a:lstStyle/>
          <a:p>
            <a:pPr marL="319127" indent="-171450">
              <a:buFont typeface="Arial" panose="020B0604020202020204" pitchFamily="34" charset="0"/>
              <a:buChar char="•"/>
            </a:pPr>
            <a:r>
              <a:rPr lang="en-US" i="0" dirty="0"/>
              <a:t>Your guiding questions – that you’d like to ask your critical friends in the room at the evidence synthesis meeting </a:t>
            </a:r>
          </a:p>
          <a:p>
            <a:pPr marL="319127"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t>Note – once you have created this slide, we suggest duplicating it and inserting a copy of it just after [this domain’s preview slide] to preview the discussion questions with your critical friends before sharing evidence and ratings for the domain.</a:t>
            </a:r>
          </a:p>
          <a:p>
            <a:pPr marL="147677" indent="0">
              <a:buNone/>
            </a:pPr>
            <a:endParaRPr lang="en-US" dirty="0"/>
          </a:p>
        </p:txBody>
      </p:sp>
      <p:sp>
        <p:nvSpPr>
          <p:cNvPr id="450" name="Google Shape;450;p19:notes"/>
          <p:cNvSpPr txBox="1">
            <a:spLocks noGrp="1"/>
          </p:cNvSpPr>
          <p:nvPr>
            <p:ph type="sldNum" idx="12"/>
          </p:nvPr>
        </p:nvSpPr>
        <p:spPr>
          <a:xfrm>
            <a:off x="4143587" y="9119474"/>
            <a:ext cx="3169920" cy="481726"/>
          </a:xfrm>
          <a:prstGeom prst="rect">
            <a:avLst/>
          </a:prstGeom>
          <a:noFill/>
          <a:ln>
            <a:noFill/>
          </a:ln>
        </p:spPr>
        <p:txBody>
          <a:bodyPr spcFirstLastPara="1" wrap="square" lIns="96645" tIns="48309" rIns="96645" bIns="48309"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224673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1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10:notes"/>
          <p:cNvSpPr txBox="1">
            <a:spLocks noGrp="1"/>
          </p:cNvSpPr>
          <p:nvPr>
            <p:ph type="body" idx="1"/>
          </p:nvPr>
        </p:nvSpPr>
        <p:spPr>
          <a:xfrm>
            <a:off x="731520" y="4620577"/>
            <a:ext cx="5852160" cy="3780473"/>
          </a:xfrm>
          <a:prstGeom prst="rect">
            <a:avLst/>
          </a:prstGeom>
          <a:noFill/>
          <a:ln>
            <a:noFill/>
          </a:ln>
        </p:spPr>
        <p:txBody>
          <a:bodyPr spcFirstLastPara="1" wrap="square" lIns="96645" tIns="48309" rIns="96645" bIns="48309" anchor="t" anchorCtr="0">
            <a:noAutofit/>
          </a:bodyPr>
          <a:lstStyle/>
          <a:p>
            <a:pPr marL="0" indent="0">
              <a:buClr>
                <a:schemeClr val="dk1"/>
              </a:buClr>
              <a:buSzPts val="1200"/>
            </a:pPr>
            <a:endParaRPr lang="en-US" dirty="0"/>
          </a:p>
        </p:txBody>
      </p:sp>
      <p:sp>
        <p:nvSpPr>
          <p:cNvPr id="335" name="Google Shape;335;p10:notes"/>
          <p:cNvSpPr txBox="1">
            <a:spLocks noGrp="1"/>
          </p:cNvSpPr>
          <p:nvPr>
            <p:ph type="sldNum" idx="12"/>
          </p:nvPr>
        </p:nvSpPr>
        <p:spPr>
          <a:xfrm>
            <a:off x="4143587" y="9119474"/>
            <a:ext cx="3169920" cy="481726"/>
          </a:xfrm>
          <a:prstGeom prst="rect">
            <a:avLst/>
          </a:prstGeom>
          <a:noFill/>
          <a:ln>
            <a:noFill/>
          </a:ln>
        </p:spPr>
        <p:txBody>
          <a:bodyPr spcFirstLastPara="1" wrap="square" lIns="96645" tIns="48309" rIns="96645" bIns="48309" anchor="b" anchorCtr="0">
            <a:noAutofit/>
          </a:bodyPr>
          <a:lstStyle/>
          <a:p>
            <a:pPr marL="0" marR="0" lvl="0" indent="0" algn="r" defTabSz="914400" rtl="0" eaLnBrk="1" fontAlgn="auto" latinLnBrk="0" hangingPunct="1">
              <a:lnSpc>
                <a:spcPct val="100000"/>
              </a:lnSpc>
              <a:spcBef>
                <a:spcPts val="0"/>
              </a:spcBef>
              <a:spcAft>
                <a:spcPts val="0"/>
              </a:spcAft>
              <a:buClrTx/>
              <a:buSzPts val="1200"/>
              <a:buFontTx/>
              <a:buNone/>
              <a:tabLst/>
              <a:defRPr/>
            </a:pPr>
            <a:fld id="{00000000-1234-1234-1234-123412341234}" type="slidenum">
              <a:rPr kumimoji="0" lang="en-US" sz="13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ts val="1200"/>
                <a:buFontTx/>
                <a:buNone/>
                <a:tabLst/>
                <a:defRPr/>
              </a:pPr>
              <a:t>23</a:t>
            </a:fld>
            <a:endParaRPr kumimoji="0" sz="13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679511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512A38-0506-410E-9ADA-79FAA86C2C89}"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80616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512A38-0506-410E-9ADA-79FAA86C2C89}"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49354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512A38-0506-410E-9ADA-79FAA86C2C89}"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2907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512A38-0506-410E-9ADA-79FAA86C2C89}"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45647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512A38-0506-410E-9ADA-79FAA86C2C89}"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37868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512A38-0506-410E-9ADA-79FAA86C2C89}"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41057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512A38-0506-410E-9ADA-79FAA86C2C89}"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06556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1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9" name="Google Shape;449;p19:notes"/>
          <p:cNvSpPr txBox="1">
            <a:spLocks noGrp="1"/>
          </p:cNvSpPr>
          <p:nvPr>
            <p:ph type="body" idx="1"/>
          </p:nvPr>
        </p:nvSpPr>
        <p:spPr>
          <a:xfrm>
            <a:off x="731520" y="4620577"/>
            <a:ext cx="5852160" cy="3780473"/>
          </a:xfrm>
          <a:prstGeom prst="rect">
            <a:avLst/>
          </a:prstGeom>
          <a:noFill/>
          <a:ln>
            <a:noFill/>
          </a:ln>
        </p:spPr>
        <p:txBody>
          <a:bodyPr spcFirstLastPara="1" wrap="square" lIns="96645" tIns="48309" rIns="96645" bIns="48309" anchor="t" anchorCtr="0">
            <a:noAutofit/>
          </a:bodyPr>
          <a:lstStyle/>
          <a:p>
            <a:pPr marL="319127" indent="-171450">
              <a:buFont typeface="Arial" panose="020B0604020202020204" pitchFamily="34" charset="0"/>
              <a:buChar char="•"/>
            </a:pPr>
            <a:r>
              <a:rPr lang="en-US" i="0" dirty="0"/>
              <a:t>Your guiding questions – that you’d like to ask your critical friends in the room at the evidence synthesis meeting </a:t>
            </a:r>
          </a:p>
          <a:p>
            <a:pPr marL="319127"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t>Note – once you have created this slide, we suggest duplicating it and inserting a copy of it just after [this domain’s preview slide] to preview the discussion questions with your critical friends before sharing evidence and ratings for the domain.</a:t>
            </a:r>
          </a:p>
          <a:p>
            <a:pPr marL="147677" indent="0">
              <a:buNone/>
            </a:pPr>
            <a:endParaRPr lang="en-US" dirty="0"/>
          </a:p>
        </p:txBody>
      </p:sp>
      <p:sp>
        <p:nvSpPr>
          <p:cNvPr id="450" name="Google Shape;450;p19:notes"/>
          <p:cNvSpPr txBox="1">
            <a:spLocks noGrp="1"/>
          </p:cNvSpPr>
          <p:nvPr>
            <p:ph type="sldNum" idx="12"/>
          </p:nvPr>
        </p:nvSpPr>
        <p:spPr>
          <a:xfrm>
            <a:off x="4143587" y="9119474"/>
            <a:ext cx="3169920" cy="481726"/>
          </a:xfrm>
          <a:prstGeom prst="rect">
            <a:avLst/>
          </a:prstGeom>
          <a:noFill/>
          <a:ln>
            <a:noFill/>
          </a:ln>
        </p:spPr>
        <p:txBody>
          <a:bodyPr spcFirstLastPara="1" wrap="square" lIns="96645" tIns="48309" rIns="96645" bIns="48309"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775294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1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10:notes"/>
          <p:cNvSpPr txBox="1">
            <a:spLocks noGrp="1"/>
          </p:cNvSpPr>
          <p:nvPr>
            <p:ph type="body" idx="1"/>
          </p:nvPr>
        </p:nvSpPr>
        <p:spPr>
          <a:xfrm>
            <a:off x="731520" y="4620577"/>
            <a:ext cx="5852160" cy="3780473"/>
          </a:xfrm>
          <a:prstGeom prst="rect">
            <a:avLst/>
          </a:prstGeom>
          <a:noFill/>
          <a:ln>
            <a:noFill/>
          </a:ln>
        </p:spPr>
        <p:txBody>
          <a:bodyPr spcFirstLastPara="1" wrap="square" lIns="96645" tIns="48309" rIns="96645" bIns="48309" anchor="t" anchorCtr="0">
            <a:noAutofit/>
          </a:bodyPr>
          <a:lstStyle/>
          <a:p>
            <a:pPr marL="0" indent="0">
              <a:buClr>
                <a:schemeClr val="dk1"/>
              </a:buClr>
              <a:buSzPts val="1200"/>
            </a:pPr>
            <a:endParaRPr lang="en-US" dirty="0"/>
          </a:p>
        </p:txBody>
      </p:sp>
      <p:sp>
        <p:nvSpPr>
          <p:cNvPr id="335" name="Google Shape;335;p10:notes"/>
          <p:cNvSpPr txBox="1">
            <a:spLocks noGrp="1"/>
          </p:cNvSpPr>
          <p:nvPr>
            <p:ph type="sldNum" idx="12"/>
          </p:nvPr>
        </p:nvSpPr>
        <p:spPr>
          <a:xfrm>
            <a:off x="4143587" y="9119474"/>
            <a:ext cx="3169920" cy="481726"/>
          </a:xfrm>
          <a:prstGeom prst="rect">
            <a:avLst/>
          </a:prstGeom>
          <a:noFill/>
          <a:ln>
            <a:noFill/>
          </a:ln>
        </p:spPr>
        <p:txBody>
          <a:bodyPr spcFirstLastPara="1" wrap="square" lIns="96645" tIns="48309" rIns="96645" bIns="48309" anchor="b" anchorCtr="0">
            <a:noAutofit/>
          </a:bodyPr>
          <a:lstStyle/>
          <a:p>
            <a:pPr algn="r">
              <a:buSzPts val="1200"/>
            </a:pPr>
            <a:fld id="{00000000-1234-1234-1234-123412341234}" type="slidenum">
              <a:rPr lang="en-US" sz="1300">
                <a:latin typeface="Calibri"/>
                <a:ea typeface="Calibri"/>
                <a:cs typeface="Calibri"/>
                <a:sym typeface="Calibri"/>
              </a:rPr>
              <a:pPr algn="r">
                <a:buSzPts val="1200"/>
              </a:pPr>
              <a:t>5</a:t>
            </a:fld>
            <a:endParaRPr sz="1300">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1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10:notes"/>
          <p:cNvSpPr txBox="1">
            <a:spLocks noGrp="1"/>
          </p:cNvSpPr>
          <p:nvPr>
            <p:ph type="body" idx="1"/>
          </p:nvPr>
        </p:nvSpPr>
        <p:spPr>
          <a:xfrm>
            <a:off x="731520" y="4620577"/>
            <a:ext cx="5852160" cy="3780473"/>
          </a:xfrm>
          <a:prstGeom prst="rect">
            <a:avLst/>
          </a:prstGeom>
          <a:noFill/>
          <a:ln>
            <a:noFill/>
          </a:ln>
        </p:spPr>
        <p:txBody>
          <a:bodyPr spcFirstLastPara="1" wrap="square" lIns="96645" tIns="48309" rIns="96645" bIns="48309" anchor="t" anchorCtr="0">
            <a:noAutofit/>
          </a:bodyPr>
          <a:lstStyle/>
          <a:p>
            <a:pPr marL="0" indent="0">
              <a:buClr>
                <a:schemeClr val="dk1"/>
              </a:buClr>
              <a:buSzPts val="1200"/>
            </a:pPr>
            <a:endParaRPr lang="en-US" dirty="0"/>
          </a:p>
        </p:txBody>
      </p:sp>
      <p:sp>
        <p:nvSpPr>
          <p:cNvPr id="335" name="Google Shape;335;p10:notes"/>
          <p:cNvSpPr txBox="1">
            <a:spLocks noGrp="1"/>
          </p:cNvSpPr>
          <p:nvPr>
            <p:ph type="sldNum" idx="12"/>
          </p:nvPr>
        </p:nvSpPr>
        <p:spPr>
          <a:xfrm>
            <a:off x="4143587" y="9119474"/>
            <a:ext cx="3169920" cy="481726"/>
          </a:xfrm>
          <a:prstGeom prst="rect">
            <a:avLst/>
          </a:prstGeom>
          <a:noFill/>
          <a:ln>
            <a:noFill/>
          </a:ln>
        </p:spPr>
        <p:txBody>
          <a:bodyPr spcFirstLastPara="1" wrap="square" lIns="96645" tIns="48309" rIns="96645" bIns="48309" anchor="b" anchorCtr="0">
            <a:noAutofit/>
          </a:bodyPr>
          <a:lstStyle/>
          <a:p>
            <a:pPr marL="0" marR="0" lvl="0" indent="0" algn="r" defTabSz="914400" rtl="0" eaLnBrk="1" fontAlgn="auto" latinLnBrk="0" hangingPunct="1">
              <a:lnSpc>
                <a:spcPct val="100000"/>
              </a:lnSpc>
              <a:spcBef>
                <a:spcPts val="0"/>
              </a:spcBef>
              <a:spcAft>
                <a:spcPts val="0"/>
              </a:spcAft>
              <a:buClrTx/>
              <a:buSzPts val="1200"/>
              <a:buFontTx/>
              <a:buNone/>
              <a:tabLst/>
              <a:defRPr/>
            </a:pPr>
            <a:fld id="{00000000-1234-1234-1234-123412341234}" type="slidenum">
              <a:rPr kumimoji="0" lang="en-US" sz="13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ts val="1200"/>
                <a:buFontTx/>
                <a:buNone/>
                <a:tabLst/>
                <a:defRPr/>
              </a:pPr>
              <a:t>32</a:t>
            </a:fld>
            <a:endParaRPr kumimoji="0" sz="13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496287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512A38-0506-410E-9ADA-79FAA86C2C89}"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50969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512A38-0506-410E-9ADA-79FAA86C2C89}"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64419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512A38-0506-410E-9ADA-79FAA86C2C89}"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3264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512A38-0506-410E-9ADA-79FAA86C2C89}"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01804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512A38-0506-410E-9ADA-79FAA86C2C89}"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26601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512A38-0506-410E-9ADA-79FAA86C2C89}"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22859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1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9" name="Google Shape;449;p19:notes"/>
          <p:cNvSpPr txBox="1">
            <a:spLocks noGrp="1"/>
          </p:cNvSpPr>
          <p:nvPr>
            <p:ph type="body" idx="1"/>
          </p:nvPr>
        </p:nvSpPr>
        <p:spPr>
          <a:xfrm>
            <a:off x="731520" y="4620577"/>
            <a:ext cx="5852160" cy="3780473"/>
          </a:xfrm>
          <a:prstGeom prst="rect">
            <a:avLst/>
          </a:prstGeom>
          <a:noFill/>
          <a:ln>
            <a:noFill/>
          </a:ln>
        </p:spPr>
        <p:txBody>
          <a:bodyPr spcFirstLastPara="1" wrap="square" lIns="96645" tIns="48309" rIns="96645" bIns="48309" anchor="t" anchorCtr="0">
            <a:noAutofit/>
          </a:bodyPr>
          <a:lstStyle/>
          <a:p>
            <a:pPr marL="319127" indent="-171450">
              <a:buFont typeface="Arial" panose="020B0604020202020204" pitchFamily="34" charset="0"/>
              <a:buChar char="•"/>
            </a:pPr>
            <a:r>
              <a:rPr lang="en-US" i="0" dirty="0"/>
              <a:t>Your guiding questions – that you’d like to ask your critical friends in the room at the evidence synthesis meeting </a:t>
            </a:r>
          </a:p>
          <a:p>
            <a:pPr marL="319127"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t>Note – once you have created this slide, we suggest duplicating it and inserting a copy of it just after [this domain’s preview slide] to preview the discussion questions with your critical friends before sharing evidence and ratings for the domain.</a:t>
            </a:r>
          </a:p>
          <a:p>
            <a:pPr marL="147677" indent="0">
              <a:buNone/>
            </a:pPr>
            <a:endParaRPr lang="en-US" dirty="0"/>
          </a:p>
        </p:txBody>
      </p:sp>
      <p:sp>
        <p:nvSpPr>
          <p:cNvPr id="450" name="Google Shape;450;p19:notes"/>
          <p:cNvSpPr txBox="1">
            <a:spLocks noGrp="1"/>
          </p:cNvSpPr>
          <p:nvPr>
            <p:ph type="sldNum" idx="12"/>
          </p:nvPr>
        </p:nvSpPr>
        <p:spPr>
          <a:xfrm>
            <a:off x="4143587" y="9119474"/>
            <a:ext cx="3169920" cy="481726"/>
          </a:xfrm>
          <a:prstGeom prst="rect">
            <a:avLst/>
          </a:prstGeom>
          <a:noFill/>
          <a:ln>
            <a:noFill/>
          </a:ln>
        </p:spPr>
        <p:txBody>
          <a:bodyPr spcFirstLastPara="1" wrap="square" lIns="96645" tIns="48309" rIns="96645" bIns="48309"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0499964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1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10:notes"/>
          <p:cNvSpPr txBox="1">
            <a:spLocks noGrp="1"/>
          </p:cNvSpPr>
          <p:nvPr>
            <p:ph type="body" idx="1"/>
          </p:nvPr>
        </p:nvSpPr>
        <p:spPr>
          <a:xfrm>
            <a:off x="731520" y="4620577"/>
            <a:ext cx="5852160" cy="3780473"/>
          </a:xfrm>
          <a:prstGeom prst="rect">
            <a:avLst/>
          </a:prstGeom>
          <a:noFill/>
          <a:ln>
            <a:noFill/>
          </a:ln>
        </p:spPr>
        <p:txBody>
          <a:bodyPr spcFirstLastPara="1" wrap="square" lIns="96645" tIns="48309" rIns="96645" bIns="48309" anchor="t" anchorCtr="0">
            <a:noAutofit/>
          </a:bodyPr>
          <a:lstStyle/>
          <a:p>
            <a:pPr marL="0" indent="0">
              <a:buClr>
                <a:schemeClr val="dk1"/>
              </a:buClr>
              <a:buSzPts val="1200"/>
            </a:pPr>
            <a:endParaRPr lang="en-US" dirty="0"/>
          </a:p>
        </p:txBody>
      </p:sp>
      <p:sp>
        <p:nvSpPr>
          <p:cNvPr id="335" name="Google Shape;335;p10:notes"/>
          <p:cNvSpPr txBox="1">
            <a:spLocks noGrp="1"/>
          </p:cNvSpPr>
          <p:nvPr>
            <p:ph type="sldNum" idx="12"/>
          </p:nvPr>
        </p:nvSpPr>
        <p:spPr>
          <a:xfrm>
            <a:off x="4143587" y="9119474"/>
            <a:ext cx="3169920" cy="481726"/>
          </a:xfrm>
          <a:prstGeom prst="rect">
            <a:avLst/>
          </a:prstGeom>
          <a:noFill/>
          <a:ln>
            <a:noFill/>
          </a:ln>
        </p:spPr>
        <p:txBody>
          <a:bodyPr spcFirstLastPara="1" wrap="square" lIns="96645" tIns="48309" rIns="96645" bIns="48309" anchor="b" anchorCtr="0">
            <a:noAutofit/>
          </a:bodyPr>
          <a:lstStyle/>
          <a:p>
            <a:pPr marL="0" marR="0" lvl="0" indent="0" algn="r" defTabSz="914400" rtl="0" eaLnBrk="1" fontAlgn="auto" latinLnBrk="0" hangingPunct="1">
              <a:lnSpc>
                <a:spcPct val="100000"/>
              </a:lnSpc>
              <a:spcBef>
                <a:spcPts val="0"/>
              </a:spcBef>
              <a:spcAft>
                <a:spcPts val="0"/>
              </a:spcAft>
              <a:buClrTx/>
              <a:buSzPts val="1200"/>
              <a:buFontTx/>
              <a:buNone/>
              <a:tabLst/>
              <a:defRPr/>
            </a:pPr>
            <a:fld id="{00000000-1234-1234-1234-123412341234}" type="slidenum">
              <a:rPr kumimoji="0" lang="en-US" sz="13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ts val="1200"/>
                <a:buFontTx/>
                <a:buNone/>
                <a:tabLst/>
                <a:defRPr/>
              </a:pPr>
              <a:t>40</a:t>
            </a:fld>
            <a:endParaRPr kumimoji="0" sz="13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059884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512A38-0506-410E-9ADA-79FAA86C2C89}"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75393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0512A38-0506-410E-9ADA-79FAA86C2C89}" type="slidenum">
              <a:t>6</a:t>
            </a:fld>
            <a:endParaRPr lang="en-US"/>
          </a:p>
        </p:txBody>
      </p:sp>
    </p:spTree>
    <p:extLst>
      <p:ext uri="{BB962C8B-B14F-4D97-AF65-F5344CB8AC3E}">
        <p14:creationId xmlns:p14="http://schemas.microsoft.com/office/powerpoint/2010/main" val="21306851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512A38-0506-410E-9ADA-79FAA86C2C89}"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61910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512A38-0506-410E-9ADA-79FAA86C2C89}"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38858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512A38-0506-410E-9ADA-79FAA86C2C89}"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73800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512A38-0506-410E-9ADA-79FAA86C2C89}"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26673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512A38-0506-410E-9ADA-79FAA86C2C89}"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88691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512A38-0506-410E-9ADA-79FAA86C2C89}"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17306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1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9" name="Google Shape;449;p19:notes"/>
          <p:cNvSpPr txBox="1">
            <a:spLocks noGrp="1"/>
          </p:cNvSpPr>
          <p:nvPr>
            <p:ph type="body" idx="1"/>
          </p:nvPr>
        </p:nvSpPr>
        <p:spPr>
          <a:xfrm>
            <a:off x="731520" y="4620577"/>
            <a:ext cx="5852160" cy="3780473"/>
          </a:xfrm>
          <a:prstGeom prst="rect">
            <a:avLst/>
          </a:prstGeom>
          <a:noFill/>
          <a:ln>
            <a:noFill/>
          </a:ln>
        </p:spPr>
        <p:txBody>
          <a:bodyPr spcFirstLastPara="1" wrap="square" lIns="96645" tIns="48309" rIns="96645" bIns="48309" anchor="t" anchorCtr="0">
            <a:noAutofit/>
          </a:bodyPr>
          <a:lstStyle/>
          <a:p>
            <a:pPr marL="319127" indent="-171450">
              <a:buFont typeface="Arial" panose="020B0604020202020204" pitchFamily="34" charset="0"/>
              <a:buChar char="•"/>
            </a:pPr>
            <a:r>
              <a:rPr lang="en-US" i="0" dirty="0"/>
              <a:t>Your guiding questions – that you’d like to ask your critical friends in the room at the evidence synthesis meeting </a:t>
            </a:r>
          </a:p>
          <a:p>
            <a:pPr marL="319127"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t>Note – once you have created this slide, we suggest duplicating it and inserting a copy of it just after [this domain’s preview slide] to preview the discussion questions with your critical friends before sharing evidence and ratings for the domain.</a:t>
            </a:r>
          </a:p>
          <a:p>
            <a:pPr marL="147677" indent="0">
              <a:buNone/>
            </a:pPr>
            <a:endParaRPr lang="en-US" dirty="0"/>
          </a:p>
        </p:txBody>
      </p:sp>
      <p:sp>
        <p:nvSpPr>
          <p:cNvPr id="450" name="Google Shape;450;p19:notes"/>
          <p:cNvSpPr txBox="1">
            <a:spLocks noGrp="1"/>
          </p:cNvSpPr>
          <p:nvPr>
            <p:ph type="sldNum" idx="12"/>
          </p:nvPr>
        </p:nvSpPr>
        <p:spPr>
          <a:xfrm>
            <a:off x="4143587" y="9119474"/>
            <a:ext cx="3169920" cy="481726"/>
          </a:xfrm>
          <a:prstGeom prst="rect">
            <a:avLst/>
          </a:prstGeom>
          <a:noFill/>
          <a:ln>
            <a:noFill/>
          </a:ln>
        </p:spPr>
        <p:txBody>
          <a:bodyPr spcFirstLastPara="1" wrap="square" lIns="96645" tIns="48309" rIns="96645" bIns="48309"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48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4061543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1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10:notes"/>
          <p:cNvSpPr txBox="1">
            <a:spLocks noGrp="1"/>
          </p:cNvSpPr>
          <p:nvPr>
            <p:ph type="body" idx="1"/>
          </p:nvPr>
        </p:nvSpPr>
        <p:spPr>
          <a:xfrm>
            <a:off x="731520" y="4620577"/>
            <a:ext cx="5852160" cy="3780473"/>
          </a:xfrm>
          <a:prstGeom prst="rect">
            <a:avLst/>
          </a:prstGeom>
          <a:noFill/>
          <a:ln>
            <a:noFill/>
          </a:ln>
        </p:spPr>
        <p:txBody>
          <a:bodyPr spcFirstLastPara="1" wrap="square" lIns="96645" tIns="48309" rIns="96645" bIns="48309" anchor="t" anchorCtr="0">
            <a:noAutofit/>
          </a:bodyPr>
          <a:lstStyle/>
          <a:p>
            <a:pPr marL="0" indent="0">
              <a:buClr>
                <a:schemeClr val="dk1"/>
              </a:buClr>
              <a:buSzPts val="1200"/>
            </a:pPr>
            <a:endParaRPr lang="en-US" dirty="0"/>
          </a:p>
        </p:txBody>
      </p:sp>
      <p:sp>
        <p:nvSpPr>
          <p:cNvPr id="335" name="Google Shape;335;p10:notes"/>
          <p:cNvSpPr txBox="1">
            <a:spLocks noGrp="1"/>
          </p:cNvSpPr>
          <p:nvPr>
            <p:ph type="sldNum" idx="12"/>
          </p:nvPr>
        </p:nvSpPr>
        <p:spPr>
          <a:xfrm>
            <a:off x="4143587" y="9119474"/>
            <a:ext cx="3169920" cy="481726"/>
          </a:xfrm>
          <a:prstGeom prst="rect">
            <a:avLst/>
          </a:prstGeom>
          <a:noFill/>
          <a:ln>
            <a:noFill/>
          </a:ln>
        </p:spPr>
        <p:txBody>
          <a:bodyPr spcFirstLastPara="1" wrap="square" lIns="96645" tIns="48309" rIns="96645" bIns="48309" anchor="b" anchorCtr="0">
            <a:noAutofit/>
          </a:bodyPr>
          <a:lstStyle/>
          <a:p>
            <a:pPr marL="0" marR="0" lvl="0" indent="0" algn="r" defTabSz="914400" rtl="0" eaLnBrk="1" fontAlgn="auto" latinLnBrk="0" hangingPunct="1">
              <a:lnSpc>
                <a:spcPct val="100000"/>
              </a:lnSpc>
              <a:spcBef>
                <a:spcPts val="0"/>
              </a:spcBef>
              <a:spcAft>
                <a:spcPts val="0"/>
              </a:spcAft>
              <a:buClrTx/>
              <a:buSzPts val="1200"/>
              <a:buFontTx/>
              <a:buNone/>
              <a:tabLst/>
              <a:defRPr/>
            </a:pPr>
            <a:fld id="{00000000-1234-1234-1234-123412341234}" type="slidenum">
              <a:rPr kumimoji="0" lang="en-US" sz="13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ts val="1200"/>
                <a:buFontTx/>
                <a:buNone/>
                <a:tabLst/>
                <a:defRPr/>
              </a:pPr>
              <a:t>49</a:t>
            </a:fld>
            <a:endParaRPr kumimoji="0" sz="13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045039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512A38-0506-410E-9ADA-79FAA86C2C89}"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14365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512A38-0506-410E-9ADA-79FAA86C2C89}"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16857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0512A38-0506-410E-9ADA-79FAA86C2C89}" type="slidenum">
              <a:t>7</a:t>
            </a:fld>
            <a:endParaRPr lang="en-US"/>
          </a:p>
        </p:txBody>
      </p:sp>
    </p:spTree>
    <p:extLst>
      <p:ext uri="{BB962C8B-B14F-4D97-AF65-F5344CB8AC3E}">
        <p14:creationId xmlns:p14="http://schemas.microsoft.com/office/powerpoint/2010/main" val="26097977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512A38-0506-410E-9ADA-79FAA86C2C89}"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76440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512A38-0506-410E-9ADA-79FAA86C2C89}"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71223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512A38-0506-410E-9ADA-79FAA86C2C89}"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79400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1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9" name="Google Shape;449;p19:notes"/>
          <p:cNvSpPr txBox="1">
            <a:spLocks noGrp="1"/>
          </p:cNvSpPr>
          <p:nvPr>
            <p:ph type="body" idx="1"/>
          </p:nvPr>
        </p:nvSpPr>
        <p:spPr>
          <a:xfrm>
            <a:off x="731520" y="4620577"/>
            <a:ext cx="5852160" cy="3780473"/>
          </a:xfrm>
          <a:prstGeom prst="rect">
            <a:avLst/>
          </a:prstGeom>
          <a:noFill/>
          <a:ln>
            <a:noFill/>
          </a:ln>
        </p:spPr>
        <p:txBody>
          <a:bodyPr spcFirstLastPara="1" wrap="square" lIns="96645" tIns="48309" rIns="96645" bIns="48309" anchor="t" anchorCtr="0">
            <a:noAutofit/>
          </a:bodyPr>
          <a:lstStyle/>
          <a:p>
            <a:pPr marL="319127" indent="-171450">
              <a:buFont typeface="Arial" panose="020B0604020202020204" pitchFamily="34" charset="0"/>
              <a:buChar char="•"/>
            </a:pPr>
            <a:r>
              <a:rPr lang="en-US" i="0" dirty="0"/>
              <a:t>Your guiding questions – that you’d like to ask your critical friends in the room at the evidence synthesis meeting </a:t>
            </a:r>
          </a:p>
          <a:p>
            <a:pPr marL="319127"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t>Note – once you have created this slide, we suggest duplicating it and inserting a copy of it just after [this domain’s preview slide] to preview the discussion questions with your critical friends before sharing evidence and ratings for the domain.</a:t>
            </a:r>
          </a:p>
          <a:p>
            <a:pPr marL="147677" indent="0">
              <a:buNone/>
            </a:pPr>
            <a:endParaRPr lang="en-US" dirty="0"/>
          </a:p>
        </p:txBody>
      </p:sp>
      <p:sp>
        <p:nvSpPr>
          <p:cNvPr id="450" name="Google Shape;450;p19:notes"/>
          <p:cNvSpPr txBox="1">
            <a:spLocks noGrp="1"/>
          </p:cNvSpPr>
          <p:nvPr>
            <p:ph type="sldNum" idx="12"/>
          </p:nvPr>
        </p:nvSpPr>
        <p:spPr>
          <a:xfrm>
            <a:off x="4143587" y="9119474"/>
            <a:ext cx="3169920" cy="481726"/>
          </a:xfrm>
          <a:prstGeom prst="rect">
            <a:avLst/>
          </a:prstGeom>
          <a:noFill/>
          <a:ln>
            <a:noFill/>
          </a:ln>
        </p:spPr>
        <p:txBody>
          <a:bodyPr spcFirstLastPara="1" wrap="square" lIns="96645" tIns="48309" rIns="96645" bIns="48309"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55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7269354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0512A38-0506-410E-9ADA-79FAA86C2C89}" type="slidenum">
              <a:t>8</a:t>
            </a:fld>
            <a:endParaRPr lang="en-US"/>
          </a:p>
        </p:txBody>
      </p:sp>
    </p:spTree>
    <p:extLst>
      <p:ext uri="{BB962C8B-B14F-4D97-AF65-F5344CB8AC3E}">
        <p14:creationId xmlns:p14="http://schemas.microsoft.com/office/powerpoint/2010/main" val="19264804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0512A38-0506-410E-9ADA-79FAA86C2C89}" type="slidenum">
              <a:t>9</a:t>
            </a:fld>
            <a:endParaRPr lang="en-US"/>
          </a:p>
        </p:txBody>
      </p:sp>
    </p:spTree>
    <p:extLst>
      <p:ext uri="{BB962C8B-B14F-4D97-AF65-F5344CB8AC3E}">
        <p14:creationId xmlns:p14="http://schemas.microsoft.com/office/powerpoint/2010/main" val="9926148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0512A38-0506-410E-9ADA-79FAA86C2C89}" type="slidenum">
              <a:t>10</a:t>
            </a:fld>
            <a:endParaRPr lang="en-US"/>
          </a:p>
        </p:txBody>
      </p:sp>
    </p:spTree>
    <p:extLst>
      <p:ext uri="{BB962C8B-B14F-4D97-AF65-F5344CB8AC3E}">
        <p14:creationId xmlns:p14="http://schemas.microsoft.com/office/powerpoint/2010/main" val="10465349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0512A38-0506-410E-9ADA-79FAA86C2C89}" type="slidenum">
              <a:t>11</a:t>
            </a:fld>
            <a:endParaRPr lang="en-US"/>
          </a:p>
        </p:txBody>
      </p:sp>
    </p:spTree>
    <p:extLst>
      <p:ext uri="{BB962C8B-B14F-4D97-AF65-F5344CB8AC3E}">
        <p14:creationId xmlns:p14="http://schemas.microsoft.com/office/powerpoint/2010/main" val="5744284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3/5/25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2_Title Slide - photo">
  <p:cSld name="2_Title Slide - photo">
    <p:bg>
      <p:bgPr>
        <a:solidFill>
          <a:schemeClr val="accent1"/>
        </a:solidFill>
        <a:effectLst/>
      </p:bgPr>
    </p:bg>
    <p:spTree>
      <p:nvGrpSpPr>
        <p:cNvPr id="1" name="Shape 15"/>
        <p:cNvGrpSpPr/>
        <p:nvPr/>
      </p:nvGrpSpPr>
      <p:grpSpPr>
        <a:xfrm>
          <a:off x="0" y="0"/>
          <a:ext cx="0" cy="0"/>
          <a:chOff x="0" y="0"/>
          <a:chExt cx="0" cy="0"/>
        </a:xfrm>
      </p:grpSpPr>
      <p:sp>
        <p:nvSpPr>
          <p:cNvPr id="16" name="Google Shape;16;p37"/>
          <p:cNvSpPr txBox="1">
            <a:spLocks noGrp="1"/>
          </p:cNvSpPr>
          <p:nvPr>
            <p:ph type="subTitle" idx="1"/>
          </p:nvPr>
        </p:nvSpPr>
        <p:spPr>
          <a:xfrm>
            <a:off x="612648" y="4128326"/>
            <a:ext cx="5330952" cy="1498384"/>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b="0" i="0">
                <a:solidFill>
                  <a:schemeClr val="lt1"/>
                </a:solidFill>
                <a:latin typeface="Calibri"/>
                <a:ea typeface="Calibri"/>
                <a:cs typeface="Calibri"/>
                <a:sym typeface="Calibri"/>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7" name="Google Shape;17;p37"/>
          <p:cNvSpPr txBox="1">
            <a:spLocks noGrp="1"/>
          </p:cNvSpPr>
          <p:nvPr>
            <p:ph type="body" idx="2"/>
          </p:nvPr>
        </p:nvSpPr>
        <p:spPr>
          <a:xfrm>
            <a:off x="612775" y="5190192"/>
            <a:ext cx="4683125" cy="133826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1800"/>
              <a:buNone/>
              <a:defRPr sz="1800">
                <a:solidFill>
                  <a:schemeClr val="lt1"/>
                </a:solidFill>
              </a:defRPr>
            </a:lvl1pPr>
            <a:lvl2pPr marL="914400" lvl="1" indent="-228600" algn="l">
              <a:lnSpc>
                <a:spcPct val="90000"/>
              </a:lnSpc>
              <a:spcBef>
                <a:spcPts val="500"/>
              </a:spcBef>
              <a:spcAft>
                <a:spcPts val="0"/>
              </a:spcAft>
              <a:buSzPts val="2000"/>
              <a:buNone/>
              <a:defRPr sz="2000">
                <a:solidFill>
                  <a:schemeClr val="lt1"/>
                </a:solidFill>
              </a:defRPr>
            </a:lvl2pPr>
            <a:lvl3pPr marL="1371600" lvl="2" indent="-228600" algn="l">
              <a:lnSpc>
                <a:spcPct val="90000"/>
              </a:lnSpc>
              <a:spcBef>
                <a:spcPts val="500"/>
              </a:spcBef>
              <a:spcAft>
                <a:spcPts val="0"/>
              </a:spcAft>
              <a:buSzPts val="2000"/>
              <a:buNone/>
              <a:defRPr sz="2000">
                <a:solidFill>
                  <a:schemeClr val="lt1"/>
                </a:solidFill>
              </a:defRPr>
            </a:lvl3pPr>
            <a:lvl4pPr marL="1828800" lvl="3" indent="-228600" algn="l">
              <a:lnSpc>
                <a:spcPct val="90000"/>
              </a:lnSpc>
              <a:spcBef>
                <a:spcPts val="500"/>
              </a:spcBef>
              <a:spcAft>
                <a:spcPts val="0"/>
              </a:spcAft>
              <a:buSzPts val="2000"/>
              <a:buNone/>
              <a:defRPr sz="2000">
                <a:solidFill>
                  <a:schemeClr val="lt1"/>
                </a:solidFill>
              </a:defRPr>
            </a:lvl4pPr>
            <a:lvl5pPr marL="2286000" lvl="4" indent="-228600" algn="l">
              <a:lnSpc>
                <a:spcPct val="90000"/>
              </a:lnSpc>
              <a:spcBef>
                <a:spcPts val="500"/>
              </a:spcBef>
              <a:spcAft>
                <a:spcPts val="0"/>
              </a:spcAft>
              <a:buSzPts val="2000"/>
              <a:buNone/>
              <a:defRPr sz="2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531153753"/>
      </p:ext>
    </p:extLst>
  </p:cSld>
  <p:clrMapOvr>
    <a:masterClrMapping/>
  </p:clrMapOvr>
  <p:extLst>
    <p:ext uri="{DCECCB84-F9BA-43D5-87BE-67443E8EF086}">
      <p15:sldGuideLst xmlns:p15="http://schemas.microsoft.com/office/powerpoint/2012/main">
        <p15:guide id="1" orient="horz" pos="32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lain Text">
  <p:cSld name="Plain Text">
    <p:spTree>
      <p:nvGrpSpPr>
        <p:cNvPr id="1" name="Shape 18"/>
        <p:cNvGrpSpPr/>
        <p:nvPr/>
      </p:nvGrpSpPr>
      <p:grpSpPr>
        <a:xfrm>
          <a:off x="0" y="0"/>
          <a:ext cx="0" cy="0"/>
          <a:chOff x="0" y="0"/>
          <a:chExt cx="0" cy="0"/>
        </a:xfrm>
      </p:grpSpPr>
      <p:sp>
        <p:nvSpPr>
          <p:cNvPr id="19" name="Google Shape;19;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C629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8"/>
          <p:cNvSpPr txBox="1">
            <a:spLocks noGrp="1"/>
          </p:cNvSpPr>
          <p:nvPr>
            <p:ph type="sldNum" idx="12"/>
          </p:nvPr>
        </p:nvSpPr>
        <p:spPr>
          <a:xfrm>
            <a:off x="8778240" y="650962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1" name="Google Shape;21;p38"/>
          <p:cNvSpPr txBox="1">
            <a:spLocks noGrp="1"/>
          </p:cNvSpPr>
          <p:nvPr>
            <p:ph type="body" idx="1"/>
          </p:nvPr>
        </p:nvSpPr>
        <p:spPr>
          <a:xfrm>
            <a:off x="612775" y="1719072"/>
            <a:ext cx="10972800" cy="4222750"/>
          </a:xfrm>
          <a:prstGeom prst="rect">
            <a:avLst/>
          </a:prstGeom>
          <a:noFill/>
          <a:ln>
            <a:noFill/>
          </a:ln>
        </p:spPr>
        <p:txBody>
          <a:bodyPr spcFirstLastPara="1" wrap="square" lIns="91425" tIns="45700" rIns="91425" bIns="45700" anchor="t" anchorCtr="0">
            <a:normAutofit/>
          </a:bodyPr>
          <a:lstStyle>
            <a:lvl1pPr marL="457200" lvl="0" indent="-381000" algn="l">
              <a:lnSpc>
                <a:spcPct val="110000"/>
              </a:lnSpc>
              <a:spcBef>
                <a:spcPts val="1000"/>
              </a:spcBef>
              <a:spcAft>
                <a:spcPts val="0"/>
              </a:spcAft>
              <a:buSzPts val="2400"/>
              <a:buChar char="•"/>
              <a:defRPr sz="2400"/>
            </a:lvl1pPr>
            <a:lvl2pPr marL="914400" lvl="1" indent="-342900" algn="l">
              <a:lnSpc>
                <a:spcPct val="110000"/>
              </a:lnSpc>
              <a:spcBef>
                <a:spcPts val="500"/>
              </a:spcBef>
              <a:spcAft>
                <a:spcPts val="0"/>
              </a:spcAft>
              <a:buSzPts val="1800"/>
              <a:buChar char="•"/>
              <a:defRPr sz="1800"/>
            </a:lvl2pPr>
            <a:lvl3pPr marL="1371600" lvl="2" indent="-317500" algn="l">
              <a:lnSpc>
                <a:spcPct val="110000"/>
              </a:lnSpc>
              <a:spcBef>
                <a:spcPts val="500"/>
              </a:spcBef>
              <a:spcAft>
                <a:spcPts val="0"/>
              </a:spcAft>
              <a:buSzPts val="1400"/>
              <a:buChar char="•"/>
              <a:defRPr sz="1400"/>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8381669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Agenda" type="obj">
  <p:cSld name="Agenda">
    <p:spTree>
      <p:nvGrpSpPr>
        <p:cNvPr id="1" name="Shape 22"/>
        <p:cNvGrpSpPr/>
        <p:nvPr/>
      </p:nvGrpSpPr>
      <p:grpSpPr>
        <a:xfrm>
          <a:off x="0" y="0"/>
          <a:ext cx="0" cy="0"/>
          <a:chOff x="0" y="0"/>
          <a:chExt cx="0" cy="0"/>
        </a:xfrm>
      </p:grpSpPr>
      <p:sp>
        <p:nvSpPr>
          <p:cNvPr id="23" name="Google Shape;23;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C6294"/>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3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39"/>
          <p:cNvSpPr txBox="1">
            <a:spLocks noGrp="1"/>
          </p:cNvSpPr>
          <p:nvPr>
            <p:ph type="sldNum" idx="12"/>
          </p:nvPr>
        </p:nvSpPr>
        <p:spPr>
          <a:xfrm>
            <a:off x="8610600" y="6383652"/>
            <a:ext cx="2743200" cy="246331"/>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915258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White Background with Bullet Numbers">
  <p:cSld name="White Background with Bullet Numbers">
    <p:spTree>
      <p:nvGrpSpPr>
        <p:cNvPr id="1" name="Shape 26"/>
        <p:cNvGrpSpPr/>
        <p:nvPr/>
      </p:nvGrpSpPr>
      <p:grpSpPr>
        <a:xfrm>
          <a:off x="0" y="0"/>
          <a:ext cx="0" cy="0"/>
          <a:chOff x="0" y="0"/>
          <a:chExt cx="0" cy="0"/>
        </a:xfrm>
      </p:grpSpPr>
      <p:sp>
        <p:nvSpPr>
          <p:cNvPr id="27" name="Google Shape;27;p40"/>
          <p:cNvSpPr txBox="1">
            <a:spLocks noGrp="1"/>
          </p:cNvSpPr>
          <p:nvPr>
            <p:ph type="sldNum" idx="12"/>
          </p:nvPr>
        </p:nvSpPr>
        <p:spPr>
          <a:xfrm>
            <a:off x="8778240" y="650962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8" name="Google Shape;28;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Calibri"/>
              <a:buNone/>
              <a:defRPr>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40"/>
          <p:cNvSpPr txBox="1">
            <a:spLocks noGrp="1"/>
          </p:cNvSpPr>
          <p:nvPr>
            <p:ph type="body" idx="1"/>
          </p:nvPr>
        </p:nvSpPr>
        <p:spPr>
          <a:xfrm>
            <a:off x="1648254" y="1722573"/>
            <a:ext cx="9934146" cy="4135438"/>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rgbClr val="CB1F54"/>
              </a:buClr>
              <a:buSzPts val="3000"/>
              <a:buFont typeface="Arial"/>
              <a:buNone/>
              <a:defRPr sz="3000">
                <a:solidFill>
                  <a:schemeClr val="dk1"/>
                </a:solidFill>
              </a:defRPr>
            </a:lvl1pPr>
            <a:lvl2pPr marL="914400" lvl="1" indent="-228600" algn="l">
              <a:lnSpc>
                <a:spcPct val="90000"/>
              </a:lnSpc>
              <a:spcBef>
                <a:spcPts val="500"/>
              </a:spcBef>
              <a:spcAft>
                <a:spcPts val="0"/>
              </a:spcAft>
              <a:buSzPts val="3000"/>
              <a:buNone/>
              <a:defRPr sz="3000"/>
            </a:lvl2pPr>
            <a:lvl3pPr marL="1371600" lvl="2" indent="-228600" algn="l">
              <a:lnSpc>
                <a:spcPct val="90000"/>
              </a:lnSpc>
              <a:spcBef>
                <a:spcPts val="500"/>
              </a:spcBef>
              <a:spcAft>
                <a:spcPts val="0"/>
              </a:spcAft>
              <a:buSzPts val="3000"/>
              <a:buNone/>
              <a:defRPr sz="3000"/>
            </a:lvl3pPr>
            <a:lvl4pPr marL="1828800" lvl="3" indent="-228600" algn="l">
              <a:lnSpc>
                <a:spcPct val="90000"/>
              </a:lnSpc>
              <a:spcBef>
                <a:spcPts val="500"/>
              </a:spcBef>
              <a:spcAft>
                <a:spcPts val="0"/>
              </a:spcAft>
              <a:buSzPts val="3000"/>
              <a:buNone/>
              <a:defRPr sz="3000"/>
            </a:lvl4pPr>
            <a:lvl5pPr marL="2286000" lvl="4" indent="-228600" algn="l">
              <a:lnSpc>
                <a:spcPct val="90000"/>
              </a:lnSpc>
              <a:spcBef>
                <a:spcPts val="500"/>
              </a:spcBef>
              <a:spcAft>
                <a:spcPts val="0"/>
              </a:spcAft>
              <a:buSzPts val="3000"/>
              <a:buNone/>
              <a:defRPr sz="30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7485303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Section Divider">
  <p:cSld name="Section Divider">
    <p:bg>
      <p:bgPr>
        <a:solidFill>
          <a:schemeClr val="accent1"/>
        </a:solidFill>
        <a:effectLst/>
      </p:bgPr>
    </p:bg>
    <p:spTree>
      <p:nvGrpSpPr>
        <p:cNvPr id="1" name="Shape 30"/>
        <p:cNvGrpSpPr/>
        <p:nvPr/>
      </p:nvGrpSpPr>
      <p:grpSpPr>
        <a:xfrm>
          <a:off x="0" y="0"/>
          <a:ext cx="0" cy="0"/>
          <a:chOff x="0" y="0"/>
          <a:chExt cx="0" cy="0"/>
        </a:xfrm>
      </p:grpSpPr>
      <p:sp>
        <p:nvSpPr>
          <p:cNvPr id="31" name="Google Shape;31;p41"/>
          <p:cNvSpPr txBox="1">
            <a:spLocks noGrp="1"/>
          </p:cNvSpPr>
          <p:nvPr>
            <p:ph type="title"/>
          </p:nvPr>
        </p:nvSpPr>
        <p:spPr>
          <a:xfrm>
            <a:off x="612648" y="2295144"/>
            <a:ext cx="10972800" cy="87607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C6294"/>
              </a:buClr>
              <a:buSzPts val="4600"/>
              <a:buFont typeface="Calibri"/>
              <a:buNone/>
              <a:defRPr sz="46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41"/>
          <p:cNvSpPr txBox="1">
            <a:spLocks noGrp="1"/>
          </p:cNvSpPr>
          <p:nvPr>
            <p:ph type="sldNum" idx="12"/>
          </p:nvPr>
        </p:nvSpPr>
        <p:spPr>
          <a:xfrm>
            <a:off x="8778240" y="650962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3" name="Google Shape;33;p41"/>
          <p:cNvSpPr txBox="1">
            <a:spLocks noGrp="1"/>
          </p:cNvSpPr>
          <p:nvPr>
            <p:ph type="body" idx="1"/>
          </p:nvPr>
        </p:nvSpPr>
        <p:spPr>
          <a:xfrm>
            <a:off x="612648" y="3335030"/>
            <a:ext cx="10761663" cy="21859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3600"/>
              <a:buNone/>
              <a:defRPr sz="3600" b="1">
                <a:solidFill>
                  <a:schemeClr val="lt1"/>
                </a:solidFill>
                <a:latin typeface="Arial"/>
                <a:ea typeface="Arial"/>
                <a:cs typeface="Arial"/>
                <a:sym typeface="Aria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789636073"/>
      </p:ext>
    </p:extLst>
  </p:cSld>
  <p:clrMapOvr>
    <a:masterClrMapping/>
  </p:clrMapOvr>
  <p:extLst>
    <p:ext uri="{DCECCB84-F9BA-43D5-87BE-67443E8EF086}">
      <p15:sldGuideLst xmlns:p15="http://schemas.microsoft.com/office/powerpoint/2012/main">
        <p15:guide id="1" orient="horz" pos="151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itle and Content, Alt.">
  <p:cSld name="Title and Content, Alt.">
    <p:spTree>
      <p:nvGrpSpPr>
        <p:cNvPr id="1" name="Shape 34"/>
        <p:cNvGrpSpPr/>
        <p:nvPr/>
      </p:nvGrpSpPr>
      <p:grpSpPr>
        <a:xfrm>
          <a:off x="0" y="0"/>
          <a:ext cx="0" cy="0"/>
          <a:chOff x="0" y="0"/>
          <a:chExt cx="0" cy="0"/>
        </a:xfrm>
      </p:grpSpPr>
      <p:sp>
        <p:nvSpPr>
          <p:cNvPr id="35" name="Google Shape;35;p42"/>
          <p:cNvSpPr txBox="1">
            <a:spLocks noGrp="1"/>
          </p:cNvSpPr>
          <p:nvPr>
            <p:ph type="title"/>
          </p:nvPr>
        </p:nvSpPr>
        <p:spPr>
          <a:xfrm>
            <a:off x="838200" y="286643"/>
            <a:ext cx="10075084" cy="99508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C629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4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42"/>
          <p:cNvSpPr txBox="1">
            <a:spLocks noGrp="1"/>
          </p:cNvSpPr>
          <p:nvPr>
            <p:ph type="sldNum" idx="12"/>
          </p:nvPr>
        </p:nvSpPr>
        <p:spPr>
          <a:xfrm>
            <a:off x="8610600" y="6383652"/>
            <a:ext cx="2743200" cy="246331"/>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903796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8"/>
        <p:cNvGrpSpPr/>
        <p:nvPr/>
      </p:nvGrpSpPr>
      <p:grpSpPr>
        <a:xfrm>
          <a:off x="0" y="0"/>
          <a:ext cx="0" cy="0"/>
          <a:chOff x="0" y="0"/>
          <a:chExt cx="0" cy="0"/>
        </a:xfrm>
      </p:grpSpPr>
      <p:sp>
        <p:nvSpPr>
          <p:cNvPr id="39" name="Google Shape;39;p5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C629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5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SzPts val="2400"/>
              <a:buNone/>
              <a:defRPr sz="2400" b="1"/>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80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5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5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SzPts val="2400"/>
              <a:buNone/>
              <a:defRPr sz="2400" b="1"/>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80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5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53"/>
          <p:cNvSpPr txBox="1">
            <a:spLocks noGrp="1"/>
          </p:cNvSpPr>
          <p:nvPr>
            <p:ph type="sldNum" idx="12"/>
          </p:nvPr>
        </p:nvSpPr>
        <p:spPr>
          <a:xfrm>
            <a:off x="8610600" y="6383652"/>
            <a:ext cx="2743200" cy="246331"/>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655777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5"/>
        <p:cNvGrpSpPr/>
        <p:nvPr/>
      </p:nvGrpSpPr>
      <p:grpSpPr>
        <a:xfrm>
          <a:off x="0" y="0"/>
          <a:ext cx="0" cy="0"/>
          <a:chOff x="0" y="0"/>
          <a:chExt cx="0" cy="0"/>
        </a:xfrm>
      </p:grpSpPr>
      <p:sp>
        <p:nvSpPr>
          <p:cNvPr id="46" name="Google Shape;46;p43"/>
          <p:cNvSpPr txBox="1">
            <a:spLocks noGrp="1"/>
          </p:cNvSpPr>
          <p:nvPr>
            <p:ph type="sldNum" idx="12"/>
          </p:nvPr>
        </p:nvSpPr>
        <p:spPr>
          <a:xfrm>
            <a:off x="8610600" y="6383652"/>
            <a:ext cx="2743200" cy="246331"/>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10179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7"/>
        <p:cNvGrpSpPr/>
        <p:nvPr/>
      </p:nvGrpSpPr>
      <p:grpSpPr>
        <a:xfrm>
          <a:off x="0" y="0"/>
          <a:ext cx="0" cy="0"/>
          <a:chOff x="0" y="0"/>
          <a:chExt cx="0" cy="0"/>
        </a:xfrm>
      </p:grpSpPr>
      <p:sp>
        <p:nvSpPr>
          <p:cNvPr id="48" name="Google Shape;48;p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C629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47"/>
          <p:cNvSpPr txBox="1">
            <a:spLocks noGrp="1"/>
          </p:cNvSpPr>
          <p:nvPr>
            <p:ph type="sldNum" idx="12"/>
          </p:nvPr>
        </p:nvSpPr>
        <p:spPr>
          <a:xfrm>
            <a:off x="8610600" y="6383652"/>
            <a:ext cx="2743200" cy="246331"/>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53658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Closing">
  <p:cSld name="Closing">
    <p:bg>
      <p:bgPr>
        <a:solidFill>
          <a:srgbClr val="266F8B"/>
        </a:solidFill>
        <a:effectLst/>
      </p:bgPr>
    </p:bg>
    <p:spTree>
      <p:nvGrpSpPr>
        <p:cNvPr id="1" name="Shape 50"/>
        <p:cNvGrpSpPr/>
        <p:nvPr/>
      </p:nvGrpSpPr>
      <p:grpSpPr>
        <a:xfrm>
          <a:off x="0" y="0"/>
          <a:ext cx="0" cy="0"/>
          <a:chOff x="0" y="0"/>
          <a:chExt cx="0" cy="0"/>
        </a:xfrm>
      </p:grpSpPr>
      <p:sp>
        <p:nvSpPr>
          <p:cNvPr id="51" name="Google Shape;51;p48"/>
          <p:cNvSpPr txBox="1">
            <a:spLocks noGrp="1"/>
          </p:cNvSpPr>
          <p:nvPr>
            <p:ph type="title"/>
          </p:nvPr>
        </p:nvSpPr>
        <p:spPr>
          <a:xfrm>
            <a:off x="612648" y="3066980"/>
            <a:ext cx="10972800" cy="87607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600"/>
              <a:buFont typeface="Calibri"/>
              <a:buNone/>
              <a:defRPr sz="460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525575009"/>
      </p:ext>
    </p:extLst>
  </p:cSld>
  <p:clrMapOvr>
    <a:masterClrMapping/>
  </p:clrMapOvr>
  <p:extLst>
    <p:ext uri="{DCECCB84-F9BA-43D5-87BE-67443E8EF086}">
      <p15:sldGuideLst xmlns:p15="http://schemas.microsoft.com/office/powerpoint/2012/main">
        <p15:guide id="1" orient="horz" pos="1512">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bg>
      <p:bgPr>
        <a:solidFill>
          <a:schemeClr val="lt1"/>
        </a:solidFill>
        <a:effectLst/>
      </p:bgPr>
    </p:bg>
    <p:spTree>
      <p:nvGrpSpPr>
        <p:cNvPr id="1" name="Shape 52"/>
        <p:cNvGrpSpPr/>
        <p:nvPr/>
      </p:nvGrpSpPr>
      <p:grpSpPr>
        <a:xfrm>
          <a:off x="0" y="0"/>
          <a:ext cx="0" cy="0"/>
          <a:chOff x="0" y="0"/>
          <a:chExt cx="0" cy="0"/>
        </a:xfrm>
      </p:grpSpPr>
      <p:sp>
        <p:nvSpPr>
          <p:cNvPr id="53" name="Google Shape;53;p49"/>
          <p:cNvSpPr txBox="1">
            <a:spLocks noGrp="1"/>
          </p:cNvSpPr>
          <p:nvPr>
            <p:ph type="ctrTitle"/>
          </p:nvPr>
        </p:nvSpPr>
        <p:spPr>
          <a:xfrm>
            <a:off x="6876660" y="1007713"/>
            <a:ext cx="4920343" cy="1347933"/>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C6294"/>
              </a:buClr>
              <a:buSzPts val="4000"/>
              <a:buFont typeface="Calibri"/>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49"/>
          <p:cNvSpPr txBox="1">
            <a:spLocks noGrp="1"/>
          </p:cNvSpPr>
          <p:nvPr>
            <p:ph type="subTitle" idx="1"/>
          </p:nvPr>
        </p:nvSpPr>
        <p:spPr>
          <a:xfrm>
            <a:off x="6876660" y="2967557"/>
            <a:ext cx="4920343" cy="8486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SzPts val="2400"/>
              <a:buNone/>
              <a:defRPr sz="2400"/>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55" name="Google Shape;55;p49"/>
          <p:cNvGrpSpPr/>
          <p:nvPr/>
        </p:nvGrpSpPr>
        <p:grpSpPr>
          <a:xfrm>
            <a:off x="7772386" y="5953614"/>
            <a:ext cx="3128890" cy="416504"/>
            <a:chOff x="4711330" y="6151794"/>
            <a:chExt cx="3059255" cy="359466"/>
          </a:xfrm>
        </p:grpSpPr>
        <p:pic>
          <p:nvPicPr>
            <p:cNvPr id="56" name="Google Shape;56;p49"/>
            <p:cNvPicPr preferRelativeResize="0"/>
            <p:nvPr/>
          </p:nvPicPr>
          <p:blipFill rotWithShape="1">
            <a:blip r:embed="rId2">
              <a:alphaModFix/>
            </a:blip>
            <a:srcRect/>
            <a:stretch/>
          </p:blipFill>
          <p:spPr>
            <a:xfrm>
              <a:off x="4711330" y="6187769"/>
              <a:ext cx="878517" cy="287515"/>
            </a:xfrm>
            <a:prstGeom prst="rect">
              <a:avLst/>
            </a:prstGeom>
            <a:noFill/>
            <a:ln>
              <a:noFill/>
            </a:ln>
          </p:spPr>
        </p:pic>
        <p:pic>
          <p:nvPicPr>
            <p:cNvPr id="57" name="Google Shape;57;p49"/>
            <p:cNvPicPr preferRelativeResize="0"/>
            <p:nvPr/>
          </p:nvPicPr>
          <p:blipFill rotWithShape="1">
            <a:blip r:embed="rId3">
              <a:alphaModFix/>
            </a:blip>
            <a:srcRect/>
            <a:stretch/>
          </p:blipFill>
          <p:spPr>
            <a:xfrm>
              <a:off x="6638628" y="6187690"/>
              <a:ext cx="1131957" cy="311350"/>
            </a:xfrm>
            <a:prstGeom prst="rect">
              <a:avLst/>
            </a:prstGeom>
            <a:noFill/>
            <a:ln>
              <a:noFill/>
            </a:ln>
          </p:spPr>
        </p:pic>
        <p:pic>
          <p:nvPicPr>
            <p:cNvPr id="58" name="Google Shape;58;p49"/>
            <p:cNvPicPr preferRelativeResize="0"/>
            <p:nvPr/>
          </p:nvPicPr>
          <p:blipFill rotWithShape="1">
            <a:blip r:embed="rId4">
              <a:alphaModFix/>
            </a:blip>
            <a:srcRect/>
            <a:stretch/>
          </p:blipFill>
          <p:spPr>
            <a:xfrm>
              <a:off x="5849462" y="6246482"/>
              <a:ext cx="555833" cy="255383"/>
            </a:xfrm>
            <a:prstGeom prst="rect">
              <a:avLst/>
            </a:prstGeom>
            <a:noFill/>
            <a:ln>
              <a:noFill/>
            </a:ln>
          </p:spPr>
        </p:pic>
        <p:cxnSp>
          <p:nvCxnSpPr>
            <p:cNvPr id="59" name="Google Shape;59;p49"/>
            <p:cNvCxnSpPr/>
            <p:nvPr/>
          </p:nvCxnSpPr>
          <p:spPr>
            <a:xfrm>
              <a:off x="6506600" y="6151794"/>
              <a:ext cx="0" cy="359466"/>
            </a:xfrm>
            <a:prstGeom prst="straightConnector1">
              <a:avLst/>
            </a:prstGeom>
            <a:noFill/>
            <a:ln w="15875" cap="flat" cmpd="sng">
              <a:solidFill>
                <a:srgbClr val="000000"/>
              </a:solidFill>
              <a:prstDash val="solid"/>
              <a:round/>
              <a:headEnd type="none" w="sm" len="sm"/>
              <a:tailEnd type="none" w="sm" len="sm"/>
            </a:ln>
          </p:spPr>
        </p:cxnSp>
        <p:cxnSp>
          <p:nvCxnSpPr>
            <p:cNvPr id="60" name="Google Shape;60;p49"/>
            <p:cNvCxnSpPr/>
            <p:nvPr/>
          </p:nvCxnSpPr>
          <p:spPr>
            <a:xfrm>
              <a:off x="5692366" y="6151794"/>
              <a:ext cx="0" cy="359466"/>
            </a:xfrm>
            <a:prstGeom prst="straightConnector1">
              <a:avLst/>
            </a:prstGeom>
            <a:noFill/>
            <a:ln w="15875" cap="flat" cmpd="sng">
              <a:solidFill>
                <a:srgbClr val="000000"/>
              </a:solidFill>
              <a:prstDash val="solid"/>
              <a:round/>
              <a:headEnd type="none" w="sm" len="sm"/>
              <a:tailEnd type="none" w="sm" len="sm"/>
            </a:ln>
          </p:spPr>
        </p:cxnSp>
      </p:grpSp>
      <p:grpSp>
        <p:nvGrpSpPr>
          <p:cNvPr id="61" name="Google Shape;61;p49"/>
          <p:cNvGrpSpPr/>
          <p:nvPr/>
        </p:nvGrpSpPr>
        <p:grpSpPr>
          <a:xfrm>
            <a:off x="2" y="-1"/>
            <a:ext cx="6518046" cy="6858001"/>
            <a:chOff x="342135" y="2364838"/>
            <a:chExt cx="4194591" cy="4310553"/>
          </a:xfrm>
        </p:grpSpPr>
        <p:pic>
          <p:nvPicPr>
            <p:cNvPr id="62" name="Google Shape;62;p49"/>
            <p:cNvPicPr preferRelativeResize="0"/>
            <p:nvPr/>
          </p:nvPicPr>
          <p:blipFill rotWithShape="1">
            <a:blip r:embed="rId5">
              <a:alphaModFix/>
            </a:blip>
            <a:srcRect/>
            <a:stretch/>
          </p:blipFill>
          <p:spPr>
            <a:xfrm rot="-5400000">
              <a:off x="284154" y="2422819"/>
              <a:ext cx="4310553" cy="4194591"/>
            </a:xfrm>
            <a:prstGeom prst="rect">
              <a:avLst/>
            </a:prstGeom>
            <a:noFill/>
            <a:ln>
              <a:noFill/>
            </a:ln>
          </p:spPr>
        </p:pic>
        <p:sp>
          <p:nvSpPr>
            <p:cNvPr id="63" name="Google Shape;63;p49"/>
            <p:cNvSpPr txBox="1"/>
            <p:nvPr/>
          </p:nvSpPr>
          <p:spPr>
            <a:xfrm>
              <a:off x="873276" y="3262252"/>
              <a:ext cx="983903" cy="31919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350"/>
                <a:buFont typeface="Arial"/>
                <a:buNone/>
              </a:pPr>
              <a:r>
                <a:rPr lang="en-US" sz="1350" b="1" i="0" u="none" strike="noStrike" cap="none">
                  <a:solidFill>
                    <a:srgbClr val="202D38"/>
                  </a:solidFill>
                  <a:latin typeface="Calibri"/>
                  <a:ea typeface="Calibri"/>
                  <a:cs typeface="Calibri"/>
                  <a:sym typeface="Calibri"/>
                </a:rPr>
                <a:t>Program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350"/>
                <a:buFont typeface="Arial"/>
                <a:buNone/>
              </a:pPr>
              <a:r>
                <a:rPr lang="en-US" sz="1350" b="1" i="0" u="none" strike="noStrike" cap="none">
                  <a:solidFill>
                    <a:srgbClr val="202D38"/>
                  </a:solidFill>
                  <a:latin typeface="Calibri"/>
                  <a:ea typeface="Calibri"/>
                  <a:cs typeface="Calibri"/>
                  <a:sym typeface="Calibri"/>
                </a:rPr>
                <a:t>Providers</a:t>
              </a:r>
              <a:endParaRPr sz="1400" b="0" i="0" u="none" strike="noStrike" cap="none">
                <a:solidFill>
                  <a:srgbClr val="000000"/>
                </a:solidFill>
                <a:latin typeface="Arial"/>
                <a:ea typeface="Arial"/>
                <a:cs typeface="Arial"/>
                <a:sym typeface="Arial"/>
              </a:endParaRPr>
            </a:p>
          </p:txBody>
        </p:sp>
        <p:sp>
          <p:nvSpPr>
            <p:cNvPr id="64" name="Google Shape;64;p49"/>
            <p:cNvSpPr txBox="1"/>
            <p:nvPr/>
          </p:nvSpPr>
          <p:spPr>
            <a:xfrm>
              <a:off x="2840377" y="3262251"/>
              <a:ext cx="1072023" cy="31919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350"/>
                <a:buFont typeface="Arial"/>
                <a:buNone/>
              </a:pPr>
              <a:r>
                <a:rPr lang="en-US" sz="1350" b="1" i="0" u="none" strike="noStrike" cap="none">
                  <a:solidFill>
                    <a:srgbClr val="202D38"/>
                  </a:solidFill>
                  <a:latin typeface="Calibri"/>
                  <a:ea typeface="Calibri"/>
                  <a:cs typeface="Calibri"/>
                  <a:sym typeface="Calibri"/>
                </a:rPr>
                <a:t>District and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350"/>
                <a:buFont typeface="Arial"/>
                <a:buNone/>
              </a:pPr>
              <a:r>
                <a:rPr lang="en-US" sz="1350" b="1" i="0" u="none" strike="noStrike" cap="none">
                  <a:solidFill>
                    <a:srgbClr val="202D38"/>
                  </a:solidFill>
                  <a:latin typeface="Calibri"/>
                  <a:ea typeface="Calibri"/>
                  <a:cs typeface="Calibri"/>
                  <a:sym typeface="Calibri"/>
                </a:rPr>
                <a:t>State Partners</a:t>
              </a:r>
              <a:endParaRPr sz="1400" b="0" i="0" u="none" strike="noStrike" cap="none">
                <a:solidFill>
                  <a:srgbClr val="000000"/>
                </a:solidFill>
                <a:latin typeface="Arial"/>
                <a:ea typeface="Arial"/>
                <a:cs typeface="Arial"/>
                <a:sym typeface="Arial"/>
              </a:endParaRPr>
            </a:p>
          </p:txBody>
        </p:sp>
        <p:sp>
          <p:nvSpPr>
            <p:cNvPr id="65" name="Google Shape;65;p49"/>
            <p:cNvSpPr txBox="1"/>
            <p:nvPr/>
          </p:nvSpPr>
          <p:spPr>
            <a:xfrm>
              <a:off x="655770" y="5594119"/>
              <a:ext cx="1418915" cy="31919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350"/>
                <a:buFont typeface="Arial"/>
                <a:buNone/>
              </a:pPr>
              <a:r>
                <a:rPr lang="en-US" sz="1350" b="1" i="0" u="none" strike="noStrike" cap="none">
                  <a:solidFill>
                    <a:srgbClr val="202D38"/>
                  </a:solidFill>
                  <a:latin typeface="Calibri"/>
                  <a:ea typeface="Calibri"/>
                  <a:cs typeface="Calibri"/>
                  <a:sym typeface="Calibri"/>
                </a:rPr>
                <a:t>Effective Training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350"/>
                <a:buFont typeface="Arial"/>
                <a:buNone/>
              </a:pPr>
              <a:r>
                <a:rPr lang="en-US" sz="1350" b="1" i="0" u="none" strike="noStrike" cap="none">
                  <a:solidFill>
                    <a:srgbClr val="202D38"/>
                  </a:solidFill>
                  <a:latin typeface="Calibri"/>
                  <a:ea typeface="Calibri"/>
                  <a:cs typeface="Calibri"/>
                  <a:sym typeface="Calibri"/>
                </a:rPr>
                <a:t>and Preparation</a:t>
              </a:r>
              <a:endParaRPr sz="1400" b="0" i="0" u="none" strike="noStrike" cap="none">
                <a:solidFill>
                  <a:srgbClr val="000000"/>
                </a:solidFill>
                <a:latin typeface="Arial"/>
                <a:ea typeface="Arial"/>
                <a:cs typeface="Arial"/>
                <a:sym typeface="Arial"/>
              </a:endParaRPr>
            </a:p>
          </p:txBody>
        </p:sp>
        <p:sp>
          <p:nvSpPr>
            <p:cNvPr id="66" name="Google Shape;66;p49"/>
            <p:cNvSpPr txBox="1"/>
            <p:nvPr/>
          </p:nvSpPr>
          <p:spPr>
            <a:xfrm>
              <a:off x="3087232" y="5354750"/>
              <a:ext cx="1072023" cy="31919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350"/>
                <a:buFont typeface="Arial"/>
                <a:buNone/>
              </a:pPr>
              <a:r>
                <a:rPr lang="en-US" sz="1350" b="1" i="0" u="none" strike="noStrike" cap="none">
                  <a:solidFill>
                    <a:srgbClr val="202D38"/>
                  </a:solidFill>
                  <a:latin typeface="Calibri"/>
                  <a:ea typeface="Calibri"/>
                  <a:cs typeface="Calibri"/>
                  <a:sym typeface="Calibri"/>
                </a:rPr>
                <a:t>Highly Effective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350"/>
                <a:buFont typeface="Arial"/>
                <a:buNone/>
              </a:pPr>
              <a:r>
                <a:rPr lang="en-US" sz="1350" b="1" i="0" u="none" strike="noStrike" cap="none">
                  <a:solidFill>
                    <a:srgbClr val="202D38"/>
                  </a:solidFill>
                  <a:latin typeface="Calibri"/>
                  <a:ea typeface="Calibri"/>
                  <a:cs typeface="Calibri"/>
                  <a:sym typeface="Calibri"/>
                </a:rPr>
                <a:t>School Leaders</a:t>
              </a:r>
              <a:endParaRPr sz="1400" b="0" i="0" u="none" strike="noStrike" cap="none">
                <a:solidFill>
                  <a:srgbClr val="000000"/>
                </a:solidFill>
                <a:latin typeface="Arial"/>
                <a:ea typeface="Arial"/>
                <a:cs typeface="Arial"/>
                <a:sym typeface="Arial"/>
              </a:endParaRPr>
            </a:p>
          </p:txBody>
        </p:sp>
      </p:grpSp>
      <p:sp>
        <p:nvSpPr>
          <p:cNvPr id="67" name="Google Shape;67;p49"/>
          <p:cNvSpPr txBox="1"/>
          <p:nvPr/>
        </p:nvSpPr>
        <p:spPr>
          <a:xfrm>
            <a:off x="6876659" y="4542971"/>
            <a:ext cx="4920343" cy="848663"/>
          </a:xfrm>
          <a:prstGeom prst="rect">
            <a:avLst/>
          </a:prstGeom>
          <a:noFill/>
          <a:ln>
            <a:noFill/>
          </a:ln>
        </p:spPr>
        <p:txBody>
          <a:bodyPr spcFirstLastPara="1" wrap="square" lIns="91425" tIns="45700" rIns="91425" bIns="45700" anchor="t" anchorCtr="0">
            <a:normAutofit fontScale="92500" lnSpcReduction="10000"/>
          </a:bodyPr>
          <a:lstStyle/>
          <a:p>
            <a:pPr marL="0" marR="0" lvl="0" indent="0" algn="ctr" rtl="0">
              <a:lnSpc>
                <a:spcPct val="90000"/>
              </a:lnSpc>
              <a:spcBef>
                <a:spcPts val="0"/>
              </a:spcBef>
              <a:spcAft>
                <a:spcPts val="0"/>
              </a:spcAft>
              <a:buClr>
                <a:schemeClr val="accent6"/>
              </a:buClr>
              <a:buSzPct val="100000"/>
              <a:buFont typeface="Arial"/>
              <a:buNone/>
            </a:pPr>
            <a:r>
              <a:rPr lang="en-US" sz="2200" b="0" i="0" u="none" strike="noStrike" cap="none">
                <a:solidFill>
                  <a:srgbClr val="1D6295"/>
                </a:solidFill>
                <a:latin typeface="Calibri"/>
                <a:ea typeface="Calibri"/>
                <a:cs typeface="Calibri"/>
                <a:sym typeface="Calibri"/>
              </a:rPr>
              <a:t>(Facilitated by)</a:t>
            </a:r>
            <a:br>
              <a:rPr lang="en-US" sz="2200" b="0" i="0" u="none" strike="noStrike" cap="none">
                <a:solidFill>
                  <a:srgbClr val="1D6295"/>
                </a:solidFill>
                <a:latin typeface="Calibri"/>
                <a:ea typeface="Calibri"/>
                <a:cs typeface="Calibri"/>
                <a:sym typeface="Calibri"/>
              </a:rPr>
            </a:br>
            <a:r>
              <a:rPr lang="en-US" sz="2200" b="0" i="0" u="none" strike="noStrike" cap="none">
                <a:solidFill>
                  <a:srgbClr val="1D6295"/>
                </a:solidFill>
                <a:latin typeface="Calibri"/>
                <a:ea typeface="Calibri"/>
                <a:cs typeface="Calibri"/>
                <a:sym typeface="Calibri"/>
              </a:rPr>
              <a:t>(Facilitator Organization)</a:t>
            </a:r>
            <a:br>
              <a:rPr lang="en-US" sz="2400" b="0" i="0" u="none" strike="noStrike" cap="none">
                <a:solidFill>
                  <a:srgbClr val="5A696B"/>
                </a:solidFill>
                <a:latin typeface="Calibri"/>
                <a:ea typeface="Calibri"/>
                <a:cs typeface="Calibri"/>
                <a:sym typeface="Calibri"/>
              </a:rPr>
            </a:br>
            <a:endParaRPr sz="2400" b="0" i="0" u="none" strike="noStrike" cap="none">
              <a:solidFill>
                <a:srgbClr val="5A696B"/>
              </a:solidFill>
              <a:latin typeface="Calibri"/>
              <a:ea typeface="Calibri"/>
              <a:cs typeface="Calibri"/>
              <a:sym typeface="Calibri"/>
            </a:endParaRPr>
          </a:p>
          <a:p>
            <a:pPr marL="0" marR="0" lvl="0" indent="0" algn="ctr" rtl="0">
              <a:lnSpc>
                <a:spcPct val="90000"/>
              </a:lnSpc>
              <a:spcBef>
                <a:spcPts val="1000"/>
              </a:spcBef>
              <a:spcAft>
                <a:spcPts val="0"/>
              </a:spcAft>
              <a:buClr>
                <a:schemeClr val="accent6"/>
              </a:buClr>
              <a:buSzPct val="100000"/>
              <a:buFont typeface="Arial"/>
              <a:buNone/>
            </a:pPr>
            <a:endParaRPr sz="2400" b="0" i="0" u="none" strike="noStrike" cap="none">
              <a:solidFill>
                <a:srgbClr val="5A696B"/>
              </a:solidFill>
              <a:latin typeface="Calibri"/>
              <a:ea typeface="Calibri"/>
              <a:cs typeface="Calibri"/>
              <a:sym typeface="Calibri"/>
            </a:endParaRPr>
          </a:p>
        </p:txBody>
      </p:sp>
    </p:spTree>
    <p:extLst>
      <p:ext uri="{BB962C8B-B14F-4D97-AF65-F5344CB8AC3E}">
        <p14:creationId xmlns:p14="http://schemas.microsoft.com/office/powerpoint/2010/main" val="25531864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Discussion">
  <p:cSld name="Discussion">
    <p:spTree>
      <p:nvGrpSpPr>
        <p:cNvPr id="1" name="Shape 68"/>
        <p:cNvGrpSpPr/>
        <p:nvPr/>
      </p:nvGrpSpPr>
      <p:grpSpPr>
        <a:xfrm>
          <a:off x="0" y="0"/>
          <a:ext cx="0" cy="0"/>
          <a:chOff x="0" y="0"/>
          <a:chExt cx="0" cy="0"/>
        </a:xfrm>
      </p:grpSpPr>
      <p:sp>
        <p:nvSpPr>
          <p:cNvPr id="69" name="Google Shape;69;p50"/>
          <p:cNvSpPr txBox="1">
            <a:spLocks noGrp="1"/>
          </p:cNvSpPr>
          <p:nvPr>
            <p:ph type="title"/>
          </p:nvPr>
        </p:nvSpPr>
        <p:spPr>
          <a:xfrm>
            <a:off x="5421084" y="139959"/>
            <a:ext cx="5738328" cy="89554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C6294"/>
              </a:buClr>
              <a:buSzPts val="4400"/>
              <a:buFont typeface="Calibri"/>
              <a:buNone/>
              <a:defRPr sz="4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50" descr="Person with idea concept"/>
          <p:cNvSpPr/>
          <p:nvPr/>
        </p:nvSpPr>
        <p:spPr>
          <a:xfrm>
            <a:off x="0" y="0"/>
            <a:ext cx="5187820" cy="6858000"/>
          </a:xfrm>
          <a:prstGeom prst="rect">
            <a:avLst/>
          </a:prstGeom>
          <a:blipFill rotWithShape="1">
            <a:blip r:embed="rId2">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5038129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Blank page">
  <p:cSld name="Blank page">
    <p:spTree>
      <p:nvGrpSpPr>
        <p:cNvPr id="1" name="Shape 71"/>
        <p:cNvGrpSpPr/>
        <p:nvPr/>
      </p:nvGrpSpPr>
      <p:grpSpPr>
        <a:xfrm>
          <a:off x="0" y="0"/>
          <a:ext cx="0" cy="0"/>
          <a:chOff x="0" y="0"/>
          <a:chExt cx="0" cy="0"/>
        </a:xfrm>
      </p:grpSpPr>
      <p:sp>
        <p:nvSpPr>
          <p:cNvPr id="72" name="Google Shape;72;p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C629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51"/>
          <p:cNvSpPr txBox="1">
            <a:spLocks noGrp="1"/>
          </p:cNvSpPr>
          <p:nvPr>
            <p:ph type="sldNum" idx="12"/>
          </p:nvPr>
        </p:nvSpPr>
        <p:spPr>
          <a:xfrm>
            <a:off x="8610600" y="6383652"/>
            <a:ext cx="2743200" cy="246331"/>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484790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Domain">
  <p:cSld name="Domain">
    <p:bg>
      <p:bgPr>
        <a:solidFill>
          <a:srgbClr val="266F8B"/>
        </a:solidFill>
        <a:effectLst/>
      </p:bgPr>
    </p:bg>
    <p:spTree>
      <p:nvGrpSpPr>
        <p:cNvPr id="1" name="Shape 74"/>
        <p:cNvGrpSpPr/>
        <p:nvPr/>
      </p:nvGrpSpPr>
      <p:grpSpPr>
        <a:xfrm>
          <a:off x="0" y="0"/>
          <a:ext cx="0" cy="0"/>
          <a:chOff x="0" y="0"/>
          <a:chExt cx="0" cy="0"/>
        </a:xfrm>
      </p:grpSpPr>
    </p:spTree>
    <p:extLst>
      <p:ext uri="{BB962C8B-B14F-4D97-AF65-F5344CB8AC3E}">
        <p14:creationId xmlns:p14="http://schemas.microsoft.com/office/powerpoint/2010/main" val="41579685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75"/>
        <p:cNvGrpSpPr/>
        <p:nvPr/>
      </p:nvGrpSpPr>
      <p:grpSpPr>
        <a:xfrm>
          <a:off x="0" y="0"/>
          <a:ext cx="0" cy="0"/>
          <a:chOff x="0" y="0"/>
          <a:chExt cx="0" cy="0"/>
        </a:xfrm>
      </p:grpSpPr>
      <p:sp>
        <p:nvSpPr>
          <p:cNvPr id="76" name="Google Shape;76;p5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C629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5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5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52"/>
          <p:cNvSpPr txBox="1">
            <a:spLocks noGrp="1"/>
          </p:cNvSpPr>
          <p:nvPr>
            <p:ph type="sldNum" idx="12"/>
          </p:nvPr>
        </p:nvSpPr>
        <p:spPr>
          <a:xfrm>
            <a:off x="8610600" y="6383652"/>
            <a:ext cx="2743200" cy="246331"/>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872706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80"/>
        <p:cNvGrpSpPr/>
        <p:nvPr/>
      </p:nvGrpSpPr>
      <p:grpSpPr>
        <a:xfrm>
          <a:off x="0" y="0"/>
          <a:ext cx="0" cy="0"/>
          <a:chOff x="0" y="0"/>
          <a:chExt cx="0" cy="0"/>
        </a:xfrm>
      </p:grpSpPr>
      <p:sp>
        <p:nvSpPr>
          <p:cNvPr id="81" name="Google Shape;81;p5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C6294"/>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5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SzPts val="3200"/>
              <a:buChar char="•"/>
              <a:defRPr sz="3200"/>
            </a:lvl1pPr>
            <a:lvl2pPr marL="914400" lvl="1" indent="-406400" algn="l">
              <a:lnSpc>
                <a:spcPct val="90000"/>
              </a:lnSpc>
              <a:spcBef>
                <a:spcPts val="500"/>
              </a:spcBef>
              <a:spcAft>
                <a:spcPts val="0"/>
              </a:spcAft>
              <a:buSzPts val="2800"/>
              <a:buChar char="•"/>
              <a:defRPr sz="2800"/>
            </a:lvl2pPr>
            <a:lvl3pPr marL="1371600" lvl="2" indent="-381000" algn="l">
              <a:lnSpc>
                <a:spcPct val="90000"/>
              </a:lnSpc>
              <a:spcBef>
                <a:spcPts val="500"/>
              </a:spcBef>
              <a:spcAft>
                <a:spcPts val="0"/>
              </a:spcAft>
              <a:buSzPts val="2400"/>
              <a:buChar char="•"/>
              <a:defRPr sz="2400"/>
            </a:lvl3pPr>
            <a:lvl4pPr marL="1828800" lvl="3" indent="-355600" algn="l">
              <a:lnSpc>
                <a:spcPct val="90000"/>
              </a:lnSpc>
              <a:spcBef>
                <a:spcPts val="500"/>
              </a:spcBef>
              <a:spcAft>
                <a:spcPts val="0"/>
              </a:spcAft>
              <a:buSzPts val="2000"/>
              <a:buChar char="•"/>
              <a:defRPr sz="2000"/>
            </a:lvl4pPr>
            <a:lvl5pPr marL="2286000" lvl="4" indent="-355600" algn="l">
              <a:lnSpc>
                <a:spcPct val="90000"/>
              </a:lnSpc>
              <a:spcBef>
                <a:spcPts val="500"/>
              </a:spcBef>
              <a:spcAft>
                <a:spcPts val="0"/>
              </a:spcAft>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3" name="Google Shape;83;p5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600"/>
              <a:buNone/>
              <a:defRPr sz="1600"/>
            </a:lvl1pPr>
            <a:lvl2pPr marL="914400" lvl="1" indent="-228600" algn="l">
              <a:lnSpc>
                <a:spcPct val="90000"/>
              </a:lnSpc>
              <a:spcBef>
                <a:spcPts val="500"/>
              </a:spcBef>
              <a:spcAft>
                <a:spcPts val="0"/>
              </a:spcAft>
              <a:buSzPts val="1400"/>
              <a:buNone/>
              <a:defRPr sz="1400"/>
            </a:lvl2pPr>
            <a:lvl3pPr marL="1371600" lvl="2" indent="-228600" algn="l">
              <a:lnSpc>
                <a:spcPct val="90000"/>
              </a:lnSpc>
              <a:spcBef>
                <a:spcPts val="500"/>
              </a:spcBef>
              <a:spcAft>
                <a:spcPts val="0"/>
              </a:spcAft>
              <a:buSzPts val="1200"/>
              <a:buNone/>
              <a:defRPr sz="1200"/>
            </a:lvl3pPr>
            <a:lvl4pPr marL="1828800" lvl="3" indent="-228600" algn="l">
              <a:lnSpc>
                <a:spcPct val="90000"/>
              </a:lnSpc>
              <a:spcBef>
                <a:spcPts val="500"/>
              </a:spcBef>
              <a:spcAft>
                <a:spcPts val="0"/>
              </a:spcAft>
              <a:buSzPts val="1000"/>
              <a:buNone/>
              <a:defRPr sz="1000"/>
            </a:lvl4pPr>
            <a:lvl5pPr marL="2286000" lvl="4" indent="-228600" algn="l">
              <a:lnSpc>
                <a:spcPct val="9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4" name="Google Shape;84;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5" name="Google Shape;85;p54"/>
          <p:cNvSpPr txBox="1">
            <a:spLocks noGrp="1"/>
          </p:cNvSpPr>
          <p:nvPr>
            <p:ph type="sldNum" idx="12"/>
          </p:nvPr>
        </p:nvSpPr>
        <p:spPr>
          <a:xfrm>
            <a:off x="8610600" y="6383652"/>
            <a:ext cx="2743200" cy="246331"/>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485041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86"/>
        <p:cNvGrpSpPr/>
        <p:nvPr/>
      </p:nvGrpSpPr>
      <p:grpSpPr>
        <a:xfrm>
          <a:off x="0" y="0"/>
          <a:ext cx="0" cy="0"/>
          <a:chOff x="0" y="0"/>
          <a:chExt cx="0" cy="0"/>
        </a:xfrm>
      </p:grpSpPr>
      <p:sp>
        <p:nvSpPr>
          <p:cNvPr id="87" name="Google Shape;87;p5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C6294"/>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55"/>
          <p:cNvSpPr>
            <a:spLocks noGrp="1"/>
          </p:cNvSpPr>
          <p:nvPr>
            <p:ph type="pic" idx="2"/>
          </p:nvPr>
        </p:nvSpPr>
        <p:spPr>
          <a:xfrm>
            <a:off x="5183188" y="987425"/>
            <a:ext cx="6172200" cy="4873625"/>
          </a:xfrm>
          <a:prstGeom prst="rect">
            <a:avLst/>
          </a:prstGeom>
          <a:noFill/>
          <a:ln>
            <a:noFill/>
          </a:ln>
        </p:spPr>
      </p:sp>
      <p:sp>
        <p:nvSpPr>
          <p:cNvPr id="89" name="Google Shape;89;p5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600"/>
              <a:buNone/>
              <a:defRPr sz="1600"/>
            </a:lvl1pPr>
            <a:lvl2pPr marL="914400" lvl="1" indent="-228600" algn="l">
              <a:lnSpc>
                <a:spcPct val="90000"/>
              </a:lnSpc>
              <a:spcBef>
                <a:spcPts val="500"/>
              </a:spcBef>
              <a:spcAft>
                <a:spcPts val="0"/>
              </a:spcAft>
              <a:buSzPts val="1400"/>
              <a:buNone/>
              <a:defRPr sz="1400"/>
            </a:lvl2pPr>
            <a:lvl3pPr marL="1371600" lvl="2" indent="-228600" algn="l">
              <a:lnSpc>
                <a:spcPct val="90000"/>
              </a:lnSpc>
              <a:spcBef>
                <a:spcPts val="500"/>
              </a:spcBef>
              <a:spcAft>
                <a:spcPts val="0"/>
              </a:spcAft>
              <a:buSzPts val="1200"/>
              <a:buNone/>
              <a:defRPr sz="1200"/>
            </a:lvl3pPr>
            <a:lvl4pPr marL="1828800" lvl="3" indent="-228600" algn="l">
              <a:lnSpc>
                <a:spcPct val="90000"/>
              </a:lnSpc>
              <a:spcBef>
                <a:spcPts val="500"/>
              </a:spcBef>
              <a:spcAft>
                <a:spcPts val="0"/>
              </a:spcAft>
              <a:buSzPts val="1000"/>
              <a:buNone/>
              <a:defRPr sz="1000"/>
            </a:lvl4pPr>
            <a:lvl5pPr marL="2286000" lvl="4" indent="-228600" algn="l">
              <a:lnSpc>
                <a:spcPct val="9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0" name="Google Shape;90;p55"/>
          <p:cNvSpPr txBox="1">
            <a:spLocks noGrp="1"/>
          </p:cNvSpPr>
          <p:nvPr>
            <p:ph type="sldNum" idx="12"/>
          </p:nvPr>
        </p:nvSpPr>
        <p:spPr>
          <a:xfrm>
            <a:off x="8610600" y="6383652"/>
            <a:ext cx="2743200" cy="246331"/>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642279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91"/>
        <p:cNvGrpSpPr/>
        <p:nvPr/>
      </p:nvGrpSpPr>
      <p:grpSpPr>
        <a:xfrm>
          <a:off x="0" y="0"/>
          <a:ext cx="0" cy="0"/>
          <a:chOff x="0" y="0"/>
          <a:chExt cx="0" cy="0"/>
        </a:xfrm>
      </p:grpSpPr>
      <p:sp>
        <p:nvSpPr>
          <p:cNvPr id="92" name="Google Shape;92;p5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C629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5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p56"/>
          <p:cNvSpPr txBox="1">
            <a:spLocks noGrp="1"/>
          </p:cNvSpPr>
          <p:nvPr>
            <p:ph type="sldNum" idx="12"/>
          </p:nvPr>
        </p:nvSpPr>
        <p:spPr>
          <a:xfrm>
            <a:off x="8610600" y="6383652"/>
            <a:ext cx="2743200" cy="246331"/>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08973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3/5/25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95"/>
        <p:cNvGrpSpPr/>
        <p:nvPr/>
      </p:nvGrpSpPr>
      <p:grpSpPr>
        <a:xfrm>
          <a:off x="0" y="0"/>
          <a:ext cx="0" cy="0"/>
          <a:chOff x="0" y="0"/>
          <a:chExt cx="0" cy="0"/>
        </a:xfrm>
      </p:grpSpPr>
      <p:sp>
        <p:nvSpPr>
          <p:cNvPr id="96" name="Google Shape;96;p5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C629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5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 name="Google Shape;98;p57"/>
          <p:cNvSpPr txBox="1">
            <a:spLocks noGrp="1"/>
          </p:cNvSpPr>
          <p:nvPr>
            <p:ph type="sldNum" idx="12"/>
          </p:nvPr>
        </p:nvSpPr>
        <p:spPr>
          <a:xfrm>
            <a:off x="8610600" y="6383652"/>
            <a:ext cx="2743200" cy="246331"/>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388810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2-column layout">
  <p:cSld name="2-column layout">
    <p:spTree>
      <p:nvGrpSpPr>
        <p:cNvPr id="1" name="Shape 99"/>
        <p:cNvGrpSpPr/>
        <p:nvPr/>
      </p:nvGrpSpPr>
      <p:grpSpPr>
        <a:xfrm>
          <a:off x="0" y="0"/>
          <a:ext cx="0" cy="0"/>
          <a:chOff x="0" y="0"/>
          <a:chExt cx="0" cy="0"/>
        </a:xfrm>
      </p:grpSpPr>
      <p:sp>
        <p:nvSpPr>
          <p:cNvPr id="100" name="Google Shape;100;p58"/>
          <p:cNvSpPr txBox="1">
            <a:spLocks noGrp="1"/>
          </p:cNvSpPr>
          <p:nvPr>
            <p:ph type="title"/>
          </p:nvPr>
        </p:nvSpPr>
        <p:spPr>
          <a:xfrm>
            <a:off x="1253748" y="236738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C629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58"/>
          <p:cNvSpPr txBox="1">
            <a:spLocks noGrp="1"/>
          </p:cNvSpPr>
          <p:nvPr>
            <p:ph type="sldNum" idx="12"/>
          </p:nvPr>
        </p:nvSpPr>
        <p:spPr>
          <a:xfrm>
            <a:off x="8610600" y="6383652"/>
            <a:ext cx="2743200" cy="246331"/>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02" name="Google Shape;102;p58"/>
          <p:cNvSpPr txBox="1">
            <a:spLocks noGrp="1"/>
          </p:cNvSpPr>
          <p:nvPr>
            <p:ph type="body" idx="1"/>
          </p:nvPr>
        </p:nvSpPr>
        <p:spPr>
          <a:xfrm>
            <a:off x="612775" y="1778000"/>
            <a:ext cx="5381625" cy="44704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SzPts val="2400"/>
              <a:buChar char="•"/>
              <a:defRPr sz="2400"/>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p58"/>
          <p:cNvSpPr txBox="1">
            <a:spLocks noGrp="1"/>
          </p:cNvSpPr>
          <p:nvPr>
            <p:ph type="body" idx="2"/>
          </p:nvPr>
        </p:nvSpPr>
        <p:spPr>
          <a:xfrm>
            <a:off x="6214533" y="1778000"/>
            <a:ext cx="5370916" cy="44704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SzPts val="2400"/>
              <a:buChar char="•"/>
              <a:defRPr sz="2400"/>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9485448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Alternate text layout">
  <p:cSld name="Alternate text layout">
    <p:spTree>
      <p:nvGrpSpPr>
        <p:cNvPr id="1" name="Shape 104"/>
        <p:cNvGrpSpPr/>
        <p:nvPr/>
      </p:nvGrpSpPr>
      <p:grpSpPr>
        <a:xfrm>
          <a:off x="0" y="0"/>
          <a:ext cx="0" cy="0"/>
          <a:chOff x="0" y="0"/>
          <a:chExt cx="0" cy="0"/>
        </a:xfrm>
      </p:grpSpPr>
      <p:sp>
        <p:nvSpPr>
          <p:cNvPr id="105" name="Google Shape;105;p59"/>
          <p:cNvSpPr txBox="1">
            <a:spLocks noGrp="1"/>
          </p:cNvSpPr>
          <p:nvPr>
            <p:ph type="title"/>
          </p:nvPr>
        </p:nvSpPr>
        <p:spPr>
          <a:xfrm>
            <a:off x="612648" y="423490"/>
            <a:ext cx="10972800" cy="77099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C629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59"/>
          <p:cNvSpPr txBox="1">
            <a:spLocks noGrp="1"/>
          </p:cNvSpPr>
          <p:nvPr>
            <p:ph type="sldNum" idx="12"/>
          </p:nvPr>
        </p:nvSpPr>
        <p:spPr>
          <a:xfrm>
            <a:off x="8778240" y="650962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07" name="Google Shape;107;p59"/>
          <p:cNvSpPr txBox="1">
            <a:spLocks noGrp="1"/>
          </p:cNvSpPr>
          <p:nvPr>
            <p:ph type="body" idx="1"/>
          </p:nvPr>
        </p:nvSpPr>
        <p:spPr>
          <a:xfrm>
            <a:off x="4000500" y="1593923"/>
            <a:ext cx="6705600" cy="1239894"/>
          </a:xfrm>
          <a:prstGeom prst="rect">
            <a:avLst/>
          </a:prstGeom>
          <a:noFill/>
          <a:ln>
            <a:noFill/>
          </a:ln>
        </p:spPr>
        <p:txBody>
          <a:bodyPr spcFirstLastPara="1" wrap="square" lIns="91425" tIns="45700" rIns="91425" bIns="45700" anchor="t" anchorCtr="0">
            <a:normAutofit/>
          </a:bodyPr>
          <a:lstStyle>
            <a:lvl1pPr marL="457200" marR="0" lvl="0" indent="-228600" algn="l">
              <a:lnSpc>
                <a:spcPct val="120000"/>
              </a:lnSpc>
              <a:spcBef>
                <a:spcPts val="1000"/>
              </a:spcBef>
              <a:spcAft>
                <a:spcPts val="0"/>
              </a:spcAft>
              <a:buClr>
                <a:srgbClr val="CB1F54"/>
              </a:buClr>
              <a:buSzPts val="1800"/>
              <a:buFont typeface="Arial"/>
              <a:buNone/>
              <a:defRPr sz="1800" b="1" i="0">
                <a:solidFill>
                  <a:schemeClr val="accent1"/>
                </a:solidFill>
                <a:latin typeface="Arial"/>
                <a:ea typeface="Arial"/>
                <a:cs typeface="Arial"/>
                <a:sym typeface="Arial"/>
              </a:defRPr>
            </a:lvl1pPr>
            <a:lvl2pPr marL="914400" lvl="1" indent="-228600" algn="l">
              <a:lnSpc>
                <a:spcPct val="90000"/>
              </a:lnSpc>
              <a:spcBef>
                <a:spcPts val="500"/>
              </a:spcBef>
              <a:spcAft>
                <a:spcPts val="0"/>
              </a:spcAft>
              <a:buSzPts val="2400"/>
              <a:buFont typeface="Calibri"/>
              <a:buNone/>
              <a:defRPr/>
            </a:lvl2pPr>
            <a:lvl3pPr marL="1371600" lvl="2" indent="-228600" algn="l">
              <a:lnSpc>
                <a:spcPct val="90000"/>
              </a:lnSpc>
              <a:spcBef>
                <a:spcPts val="500"/>
              </a:spcBef>
              <a:spcAft>
                <a:spcPts val="0"/>
              </a:spcAft>
              <a:buSzPts val="2000"/>
              <a:buFont typeface="Calibri"/>
              <a:buNone/>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 name="Google Shape;108;p59"/>
          <p:cNvSpPr txBox="1">
            <a:spLocks noGrp="1"/>
          </p:cNvSpPr>
          <p:nvPr>
            <p:ph type="body" idx="2"/>
          </p:nvPr>
        </p:nvSpPr>
        <p:spPr>
          <a:xfrm>
            <a:off x="4000500" y="2924878"/>
            <a:ext cx="6705600" cy="2627425"/>
          </a:xfrm>
          <a:prstGeom prst="rect">
            <a:avLst/>
          </a:prstGeom>
          <a:noFill/>
          <a:ln>
            <a:noFill/>
          </a:ln>
        </p:spPr>
        <p:txBody>
          <a:bodyPr spcFirstLastPara="1" wrap="square" lIns="91425" tIns="45700" rIns="91425" bIns="45700" anchor="t" anchorCtr="0">
            <a:normAutofit/>
          </a:bodyPr>
          <a:lstStyle>
            <a:lvl1pPr marL="457200" marR="0" lvl="0" indent="-228600" algn="l">
              <a:lnSpc>
                <a:spcPct val="110000"/>
              </a:lnSpc>
              <a:spcBef>
                <a:spcPts val="0"/>
              </a:spcBef>
              <a:spcAft>
                <a:spcPts val="0"/>
              </a:spcAft>
              <a:buClr>
                <a:srgbClr val="CB1F54"/>
              </a:buClr>
              <a:buSzPts val="1800"/>
              <a:buFont typeface="Calibri"/>
              <a:buNone/>
              <a:defRPr sz="1800"/>
            </a:lvl1pPr>
            <a:lvl2pPr marL="914400" lvl="1" indent="-228600" algn="l">
              <a:lnSpc>
                <a:spcPct val="90000"/>
              </a:lnSpc>
              <a:spcBef>
                <a:spcPts val="1000"/>
              </a:spcBef>
              <a:spcAft>
                <a:spcPts val="0"/>
              </a:spcAft>
              <a:buSzPts val="2400"/>
              <a:buFont typeface="Calibri"/>
              <a:buNone/>
              <a:defRPr/>
            </a:lvl2pPr>
            <a:lvl3pPr marL="1371600" lvl="2" indent="-228600" algn="l">
              <a:lnSpc>
                <a:spcPct val="90000"/>
              </a:lnSpc>
              <a:spcBef>
                <a:spcPts val="500"/>
              </a:spcBef>
              <a:spcAft>
                <a:spcPts val="0"/>
              </a:spcAft>
              <a:buSzPts val="2000"/>
              <a:buFont typeface="Calibri"/>
              <a:buNone/>
              <a:defRPr/>
            </a:lvl3pPr>
            <a:lvl4pPr marL="1828800" lvl="3" indent="-228600" algn="l">
              <a:lnSpc>
                <a:spcPct val="90000"/>
              </a:lnSpc>
              <a:spcBef>
                <a:spcPts val="500"/>
              </a:spcBef>
              <a:spcAft>
                <a:spcPts val="0"/>
              </a:spcAft>
              <a:buSzPts val="1800"/>
              <a:buFont typeface="Calibri"/>
              <a:buNone/>
              <a:defRPr/>
            </a:lvl4pPr>
            <a:lvl5pPr marL="2286000" lvl="4" indent="-228600" algn="l">
              <a:lnSpc>
                <a:spcPct val="90000"/>
              </a:lnSpc>
              <a:spcBef>
                <a:spcPts val="500"/>
              </a:spcBef>
              <a:spcAft>
                <a:spcPts val="0"/>
              </a:spcAft>
              <a:buSzPts val="1800"/>
              <a:buFont typeface="Calibri"/>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9" name="Google Shape;109;p59"/>
          <p:cNvSpPr txBox="1">
            <a:spLocks noGrp="1"/>
          </p:cNvSpPr>
          <p:nvPr>
            <p:ph type="body" idx="3"/>
          </p:nvPr>
        </p:nvSpPr>
        <p:spPr>
          <a:xfrm>
            <a:off x="1" y="1721455"/>
            <a:ext cx="3733800" cy="2234460"/>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SzPts val="1800"/>
              <a:buFont typeface="Calibri"/>
              <a:buNone/>
              <a:defRPr sz="1800"/>
            </a:lvl1pPr>
            <a:lvl2pPr marL="914400" lvl="1" indent="-228600" algn="l">
              <a:lnSpc>
                <a:spcPct val="90000"/>
              </a:lnSpc>
              <a:spcBef>
                <a:spcPts val="500"/>
              </a:spcBef>
              <a:spcAft>
                <a:spcPts val="0"/>
              </a:spcAft>
              <a:buSzPts val="2400"/>
              <a:buFont typeface="Calibri"/>
              <a:buNone/>
              <a:defRPr/>
            </a:lvl2pPr>
            <a:lvl3pPr marL="1371600" lvl="2" indent="-228600" algn="l">
              <a:lnSpc>
                <a:spcPct val="90000"/>
              </a:lnSpc>
              <a:spcBef>
                <a:spcPts val="500"/>
              </a:spcBef>
              <a:spcAft>
                <a:spcPts val="0"/>
              </a:spcAft>
              <a:buSzPts val="2000"/>
              <a:buFont typeface="Calibri"/>
              <a:buNone/>
              <a:defRPr/>
            </a:lvl3pPr>
            <a:lvl4pPr marL="1828800" lvl="3" indent="-228600" algn="l">
              <a:lnSpc>
                <a:spcPct val="90000"/>
              </a:lnSpc>
              <a:spcBef>
                <a:spcPts val="500"/>
              </a:spcBef>
              <a:spcAft>
                <a:spcPts val="0"/>
              </a:spcAft>
              <a:buSzPts val="1800"/>
              <a:buFont typeface="Calibri"/>
              <a:buNone/>
              <a:defRPr/>
            </a:lvl4pPr>
            <a:lvl5pPr marL="2286000" lvl="4" indent="-228600" algn="l">
              <a:lnSpc>
                <a:spcPct val="90000"/>
              </a:lnSpc>
              <a:spcBef>
                <a:spcPts val="500"/>
              </a:spcBef>
              <a:spcAft>
                <a:spcPts val="0"/>
              </a:spcAft>
              <a:buSzPts val="1800"/>
              <a:buFont typeface="Calibri"/>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0" name="Google Shape;110;p59"/>
          <p:cNvSpPr txBox="1">
            <a:spLocks noGrp="1"/>
          </p:cNvSpPr>
          <p:nvPr>
            <p:ph type="body" idx="4"/>
          </p:nvPr>
        </p:nvSpPr>
        <p:spPr>
          <a:xfrm>
            <a:off x="614463" y="4180759"/>
            <a:ext cx="3119337" cy="1528063"/>
          </a:xfrm>
          <a:prstGeom prst="rect">
            <a:avLst/>
          </a:prstGeom>
          <a:noFill/>
          <a:ln>
            <a:noFill/>
          </a:ln>
        </p:spPr>
        <p:txBody>
          <a:bodyPr spcFirstLastPara="1" wrap="square" lIns="91425" tIns="45700" rIns="91425" bIns="45700" anchor="t" anchorCtr="0">
            <a:normAutofit/>
          </a:bodyPr>
          <a:lstStyle>
            <a:lvl1pPr marL="457200" lvl="0" indent="-228600" algn="l">
              <a:lnSpc>
                <a:spcPct val="130000"/>
              </a:lnSpc>
              <a:spcBef>
                <a:spcPts val="1000"/>
              </a:spcBef>
              <a:spcAft>
                <a:spcPts val="0"/>
              </a:spcAft>
              <a:buSzPts val="1400"/>
              <a:buFont typeface="Arial"/>
              <a:buNone/>
              <a:defRPr sz="1400" b="1" i="0">
                <a:solidFill>
                  <a:schemeClr val="accent3"/>
                </a:solidFill>
                <a:latin typeface="Arial"/>
                <a:ea typeface="Arial"/>
                <a:cs typeface="Arial"/>
                <a:sym typeface="Arial"/>
              </a:defRPr>
            </a:lvl1pPr>
            <a:lvl2pPr marL="914400" lvl="1" indent="-228600" algn="l">
              <a:lnSpc>
                <a:spcPct val="90000"/>
              </a:lnSpc>
              <a:spcBef>
                <a:spcPts val="500"/>
              </a:spcBef>
              <a:spcAft>
                <a:spcPts val="0"/>
              </a:spcAft>
              <a:buSzPts val="2400"/>
              <a:buFont typeface="Calibri"/>
              <a:buNone/>
              <a:defRPr/>
            </a:lvl2pPr>
            <a:lvl3pPr marL="1371600" lvl="2" indent="-228600" algn="l">
              <a:lnSpc>
                <a:spcPct val="90000"/>
              </a:lnSpc>
              <a:spcBef>
                <a:spcPts val="500"/>
              </a:spcBef>
              <a:spcAft>
                <a:spcPts val="0"/>
              </a:spcAft>
              <a:buSzPts val="2000"/>
              <a:buFont typeface="Calibri"/>
              <a:buNone/>
              <a:defRPr/>
            </a:lvl3pPr>
            <a:lvl4pPr marL="1828800" lvl="3" indent="-228600" algn="l">
              <a:lnSpc>
                <a:spcPct val="90000"/>
              </a:lnSpc>
              <a:spcBef>
                <a:spcPts val="500"/>
              </a:spcBef>
              <a:spcAft>
                <a:spcPts val="0"/>
              </a:spcAft>
              <a:buSzPts val="1800"/>
              <a:buFont typeface="Calibri"/>
              <a:buNone/>
              <a:defRPr/>
            </a:lvl4pPr>
            <a:lvl5pPr marL="2286000" lvl="4" indent="-228600" algn="l">
              <a:lnSpc>
                <a:spcPct val="90000"/>
              </a:lnSpc>
              <a:spcBef>
                <a:spcPts val="500"/>
              </a:spcBef>
              <a:spcAft>
                <a:spcPts val="0"/>
              </a:spcAft>
              <a:buSzPts val="1800"/>
              <a:buFont typeface="Calibri"/>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2333504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ext with Table">
  <p:cSld name="Text with Table">
    <p:spTree>
      <p:nvGrpSpPr>
        <p:cNvPr id="1" name="Shape 111"/>
        <p:cNvGrpSpPr/>
        <p:nvPr/>
      </p:nvGrpSpPr>
      <p:grpSpPr>
        <a:xfrm>
          <a:off x="0" y="0"/>
          <a:ext cx="0" cy="0"/>
          <a:chOff x="0" y="0"/>
          <a:chExt cx="0" cy="0"/>
        </a:xfrm>
      </p:grpSpPr>
      <p:sp>
        <p:nvSpPr>
          <p:cNvPr id="112" name="Google Shape;112;p6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C629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60"/>
          <p:cNvSpPr txBox="1">
            <a:spLocks noGrp="1"/>
          </p:cNvSpPr>
          <p:nvPr>
            <p:ph type="sldNum" idx="12"/>
          </p:nvPr>
        </p:nvSpPr>
        <p:spPr>
          <a:xfrm>
            <a:off x="8778240" y="650962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880711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114"/>
        <p:cNvGrpSpPr/>
        <p:nvPr/>
      </p:nvGrpSpPr>
      <p:grpSpPr>
        <a:xfrm>
          <a:off x="0" y="0"/>
          <a:ext cx="0" cy="0"/>
          <a:chOff x="0" y="0"/>
          <a:chExt cx="0" cy="0"/>
        </a:xfrm>
      </p:grpSpPr>
      <p:sp>
        <p:nvSpPr>
          <p:cNvPr id="115" name="Google Shape;115;p61"/>
          <p:cNvSpPr txBox="1">
            <a:spLocks noGrp="1"/>
          </p:cNvSpPr>
          <p:nvPr>
            <p:ph type="sldNum" idx="12"/>
          </p:nvPr>
        </p:nvSpPr>
        <p:spPr>
          <a:xfrm>
            <a:off x="8778240" y="650962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646716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omparison Layout">
  <p:cSld name="Comparison Layout">
    <p:spTree>
      <p:nvGrpSpPr>
        <p:cNvPr id="1" name="Shape 116"/>
        <p:cNvGrpSpPr/>
        <p:nvPr/>
      </p:nvGrpSpPr>
      <p:grpSpPr>
        <a:xfrm>
          <a:off x="0" y="0"/>
          <a:ext cx="0" cy="0"/>
          <a:chOff x="0" y="0"/>
          <a:chExt cx="0" cy="0"/>
        </a:xfrm>
      </p:grpSpPr>
      <p:sp>
        <p:nvSpPr>
          <p:cNvPr id="117" name="Google Shape;117;p6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C629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p62"/>
          <p:cNvSpPr txBox="1">
            <a:spLocks noGrp="1"/>
          </p:cNvSpPr>
          <p:nvPr>
            <p:ph type="sldNum" idx="12"/>
          </p:nvPr>
        </p:nvSpPr>
        <p:spPr>
          <a:xfrm>
            <a:off x="8610600" y="6383652"/>
            <a:ext cx="2743200" cy="246331"/>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19" name="Google Shape;119;p62"/>
          <p:cNvSpPr txBox="1">
            <a:spLocks noGrp="1"/>
          </p:cNvSpPr>
          <p:nvPr>
            <p:ph type="body" idx="1"/>
          </p:nvPr>
        </p:nvSpPr>
        <p:spPr>
          <a:xfrm>
            <a:off x="612775" y="2523067"/>
            <a:ext cx="5381625" cy="3793596"/>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SzPts val="2400"/>
              <a:buChar char="•"/>
              <a:defRPr sz="2400"/>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0" name="Google Shape;120;p62"/>
          <p:cNvSpPr txBox="1">
            <a:spLocks noGrp="1"/>
          </p:cNvSpPr>
          <p:nvPr>
            <p:ph type="body" idx="2"/>
          </p:nvPr>
        </p:nvSpPr>
        <p:spPr>
          <a:xfrm>
            <a:off x="6180138" y="2523067"/>
            <a:ext cx="5405437" cy="3793596"/>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SzPts val="2400"/>
              <a:buChar char="•"/>
              <a:defRPr sz="2400"/>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62"/>
          <p:cNvSpPr txBox="1">
            <a:spLocks noGrp="1"/>
          </p:cNvSpPr>
          <p:nvPr>
            <p:ph type="body" idx="3"/>
          </p:nvPr>
        </p:nvSpPr>
        <p:spPr>
          <a:xfrm>
            <a:off x="612775" y="1795463"/>
            <a:ext cx="5381625" cy="7270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400"/>
              <a:buNone/>
              <a:defRPr sz="2400" b="1"/>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2" name="Google Shape;122;p62"/>
          <p:cNvSpPr txBox="1">
            <a:spLocks noGrp="1"/>
          </p:cNvSpPr>
          <p:nvPr>
            <p:ph type="body" idx="4"/>
          </p:nvPr>
        </p:nvSpPr>
        <p:spPr>
          <a:xfrm>
            <a:off x="6180138" y="1795463"/>
            <a:ext cx="5405437" cy="7270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400"/>
              <a:buNone/>
              <a:defRPr sz="2400" b="1"/>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23" name="Google Shape;123;p62"/>
          <p:cNvCxnSpPr/>
          <p:nvPr/>
        </p:nvCxnSpPr>
        <p:spPr>
          <a:xfrm>
            <a:off x="6079065" y="1795463"/>
            <a:ext cx="0" cy="4521200"/>
          </a:xfrm>
          <a:prstGeom prst="straightConnector1">
            <a:avLst/>
          </a:prstGeom>
          <a:noFill/>
          <a:ln w="9525" cap="flat" cmpd="sng">
            <a:solidFill>
              <a:srgbClr val="243748"/>
            </a:solidFill>
            <a:prstDash val="solid"/>
            <a:miter lim="800000"/>
            <a:headEnd type="none" w="sm" len="sm"/>
            <a:tailEnd type="none" w="sm" len="sm"/>
          </a:ln>
        </p:spPr>
      </p:cxnSp>
    </p:spTree>
    <p:extLst>
      <p:ext uri="{BB962C8B-B14F-4D97-AF65-F5344CB8AC3E}">
        <p14:creationId xmlns:p14="http://schemas.microsoft.com/office/powerpoint/2010/main" val="2440252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76660" y="1007713"/>
            <a:ext cx="4920343" cy="1347933"/>
          </a:xfrm>
        </p:spPr>
        <p:txBody>
          <a:bodyPr anchor="b">
            <a:normAutofit/>
          </a:bodyPr>
          <a:lstStyle>
            <a:lvl1pPr algn="ctr">
              <a:defRPr sz="4000"/>
            </a:lvl1pPr>
          </a:lstStyle>
          <a:p>
            <a:r>
              <a:rPr lang="en-US"/>
              <a:t>(Audience)</a:t>
            </a:r>
            <a:br>
              <a:rPr lang="en-US"/>
            </a:br>
            <a:r>
              <a:rPr lang="en-US"/>
              <a:t>(SESSION TITLE)</a:t>
            </a:r>
          </a:p>
        </p:txBody>
      </p:sp>
      <p:sp>
        <p:nvSpPr>
          <p:cNvPr id="3" name="Subtitle 2"/>
          <p:cNvSpPr>
            <a:spLocks noGrp="1"/>
          </p:cNvSpPr>
          <p:nvPr>
            <p:ph type="subTitle" idx="1" hasCustomPrompt="1"/>
          </p:nvPr>
        </p:nvSpPr>
        <p:spPr>
          <a:xfrm>
            <a:off x="6876660" y="2967557"/>
            <a:ext cx="4920343" cy="8486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(Date)</a:t>
            </a:r>
            <a:br>
              <a:rPr lang="en-US"/>
            </a:br>
            <a:r>
              <a:rPr lang="en-US"/>
              <a:t>(Time)</a:t>
            </a:r>
            <a:br>
              <a:rPr lang="en-US"/>
            </a:br>
            <a:endParaRPr lang="en-US"/>
          </a:p>
          <a:p>
            <a:endParaRPr lang="en-US"/>
          </a:p>
        </p:txBody>
      </p:sp>
      <p:grpSp>
        <p:nvGrpSpPr>
          <p:cNvPr id="13" name="Group 12">
            <a:extLst>
              <a:ext uri="{FF2B5EF4-FFF2-40B4-BE49-F238E27FC236}">
                <a16:creationId xmlns:a16="http://schemas.microsoft.com/office/drawing/2014/main" id="{2BFDBBAA-815B-4310-8331-1F0D0837B264}"/>
              </a:ext>
            </a:extLst>
          </p:cNvPr>
          <p:cNvGrpSpPr/>
          <p:nvPr/>
        </p:nvGrpSpPr>
        <p:grpSpPr>
          <a:xfrm>
            <a:off x="7772386" y="5953614"/>
            <a:ext cx="3128890" cy="416504"/>
            <a:chOff x="4711330" y="6151794"/>
            <a:chExt cx="3059255" cy="359466"/>
          </a:xfrm>
        </p:grpSpPr>
        <p:pic>
          <p:nvPicPr>
            <p:cNvPr id="14" name="Picture 13">
              <a:extLst>
                <a:ext uri="{FF2B5EF4-FFF2-40B4-BE49-F238E27FC236}">
                  <a16:creationId xmlns:a16="http://schemas.microsoft.com/office/drawing/2014/main" id="{B72CEEBD-A768-490F-9801-058BAF636E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4711330" y="6187769"/>
              <a:ext cx="878517" cy="2875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A0FD1DAD-F4F2-499F-B06A-59C5F030298D}"/>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6638628" y="6187690"/>
              <a:ext cx="1131957" cy="31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8F0EB067-00AB-432B-8B4E-9E1B6898E4F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auto">
            <a:xfrm>
              <a:off x="5849462" y="6246482"/>
              <a:ext cx="555833" cy="2553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7" name="Straight Connector 16">
              <a:extLst>
                <a:ext uri="{FF2B5EF4-FFF2-40B4-BE49-F238E27FC236}">
                  <a16:creationId xmlns:a16="http://schemas.microsoft.com/office/drawing/2014/main" id="{B818F7D5-E7F0-481F-AD83-5201117DD257}"/>
                </a:ext>
              </a:extLst>
            </p:cNvPr>
            <p:cNvCxnSpPr>
              <a:cxnSpLocks noChangeShapeType="1"/>
            </p:cNvCxnSpPr>
            <p:nvPr userDrawn="1"/>
          </p:nvCxnSpPr>
          <p:spPr bwMode="auto">
            <a:xfrm>
              <a:off x="6506600" y="6151794"/>
              <a:ext cx="0" cy="359466"/>
            </a:xfrm>
            <a:prstGeom prst="line">
              <a:avLst/>
            </a:prstGeom>
            <a:noFill/>
            <a:ln w="15875">
              <a:solidFill>
                <a:srgbClr val="000000"/>
              </a:solidFill>
              <a:round/>
              <a:headEnd/>
              <a:tailEnd/>
            </a:ln>
            <a:extLst>
              <a:ext uri="{909E8E84-426E-40dd-AFC4-6F175D3DCCD1}">
                <a14:hiddenFill xmlns:a14="http://schemas.microsoft.com/office/drawing/2010/main" xmlns="">
                  <a:noFill/>
                </a14:hiddenFill>
              </a:ext>
            </a:extLst>
          </p:spPr>
        </p:cxnSp>
        <p:cxnSp>
          <p:nvCxnSpPr>
            <p:cNvPr id="18" name="Straight Connector 17">
              <a:extLst>
                <a:ext uri="{FF2B5EF4-FFF2-40B4-BE49-F238E27FC236}">
                  <a16:creationId xmlns:a16="http://schemas.microsoft.com/office/drawing/2014/main" id="{EBCEAAEF-8390-442C-876D-155AF7F225B7}"/>
                </a:ext>
              </a:extLst>
            </p:cNvPr>
            <p:cNvCxnSpPr>
              <a:cxnSpLocks noChangeShapeType="1"/>
            </p:cNvCxnSpPr>
            <p:nvPr userDrawn="1"/>
          </p:nvCxnSpPr>
          <p:spPr bwMode="auto">
            <a:xfrm>
              <a:off x="5692366" y="6151794"/>
              <a:ext cx="0" cy="359466"/>
            </a:xfrm>
            <a:prstGeom prst="line">
              <a:avLst/>
            </a:prstGeom>
            <a:noFill/>
            <a:ln w="15875">
              <a:solidFill>
                <a:srgbClr val="000000"/>
              </a:solidFill>
              <a:round/>
              <a:headEnd/>
              <a:tailEnd/>
            </a:ln>
            <a:extLst>
              <a:ext uri="{909E8E84-426E-40dd-AFC4-6F175D3DCCD1}">
                <a14:hiddenFill xmlns:a14="http://schemas.microsoft.com/office/drawing/2010/main" xmlns="">
                  <a:noFill/>
                </a14:hiddenFill>
              </a:ext>
            </a:extLst>
          </p:spPr>
        </p:cxnSp>
      </p:grpSp>
      <p:grpSp>
        <p:nvGrpSpPr>
          <p:cNvPr id="20" name="Group 19">
            <a:extLst>
              <a:ext uri="{FF2B5EF4-FFF2-40B4-BE49-F238E27FC236}">
                <a16:creationId xmlns:a16="http://schemas.microsoft.com/office/drawing/2014/main" id="{BCD1C306-1DF1-4107-8E31-FC9EA351FDA5}"/>
              </a:ext>
            </a:extLst>
          </p:cNvPr>
          <p:cNvGrpSpPr/>
          <p:nvPr/>
        </p:nvGrpSpPr>
        <p:grpSpPr>
          <a:xfrm>
            <a:off x="2" y="-1"/>
            <a:ext cx="6518046" cy="6858001"/>
            <a:chOff x="342135" y="2364838"/>
            <a:chExt cx="4194591" cy="4310553"/>
          </a:xfrm>
        </p:grpSpPr>
        <p:pic>
          <p:nvPicPr>
            <p:cNvPr id="21" name="Picture 20">
              <a:extLst>
                <a:ext uri="{FF2B5EF4-FFF2-40B4-BE49-F238E27FC236}">
                  <a16:creationId xmlns:a16="http://schemas.microsoft.com/office/drawing/2014/main" id="{61F9B2D2-3BAF-4D8B-87C6-3B2DCCF2490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200000">
              <a:off x="284154" y="2422819"/>
              <a:ext cx="4310553" cy="4194591"/>
            </a:xfrm>
            <a:prstGeom prst="rect">
              <a:avLst/>
            </a:prstGeom>
            <a:noFill/>
            <a:ln>
              <a:noFill/>
            </a:ln>
          </p:spPr>
        </p:pic>
        <p:sp>
          <p:nvSpPr>
            <p:cNvPr id="22" name="TextBox 21">
              <a:extLst>
                <a:ext uri="{FF2B5EF4-FFF2-40B4-BE49-F238E27FC236}">
                  <a16:creationId xmlns:a16="http://schemas.microsoft.com/office/drawing/2014/main" id="{2BB9AC95-50AC-4E6F-93B4-BE87C43B26F6}"/>
                </a:ext>
              </a:extLst>
            </p:cNvPr>
            <p:cNvSpPr txBox="1"/>
            <p:nvPr/>
          </p:nvSpPr>
          <p:spPr>
            <a:xfrm>
              <a:off x="873276" y="3262252"/>
              <a:ext cx="983903" cy="319194"/>
            </a:xfrm>
            <a:prstGeom prst="rect">
              <a:avLst/>
            </a:prstGeom>
            <a:noFill/>
          </p:spPr>
          <p:txBody>
            <a:bodyPr wrap="square" rtlCol="0">
              <a:spAutoFit/>
            </a:bodyPr>
            <a:lstStyle/>
            <a:p>
              <a:pPr algn="ctr" defTabSz="914400"/>
              <a:r>
                <a:rPr lang="en-US" sz="1350" b="1">
                  <a:solidFill>
                    <a:srgbClr val="202D38"/>
                  </a:solidFill>
                  <a:cs typeface="Calibri"/>
                </a:rPr>
                <a:t>Program </a:t>
              </a:r>
            </a:p>
            <a:p>
              <a:pPr algn="ctr" defTabSz="914400"/>
              <a:r>
                <a:rPr lang="en-US" sz="1350" b="1">
                  <a:solidFill>
                    <a:srgbClr val="202D38"/>
                  </a:solidFill>
                  <a:cs typeface="Calibri"/>
                </a:rPr>
                <a:t>Providers</a:t>
              </a:r>
            </a:p>
          </p:txBody>
        </p:sp>
        <p:sp>
          <p:nvSpPr>
            <p:cNvPr id="23" name="TextBox 22">
              <a:extLst>
                <a:ext uri="{FF2B5EF4-FFF2-40B4-BE49-F238E27FC236}">
                  <a16:creationId xmlns:a16="http://schemas.microsoft.com/office/drawing/2014/main" id="{279AD22A-5CCE-4F07-923B-4D7A48B3C200}"/>
                </a:ext>
              </a:extLst>
            </p:cNvPr>
            <p:cNvSpPr txBox="1"/>
            <p:nvPr/>
          </p:nvSpPr>
          <p:spPr>
            <a:xfrm>
              <a:off x="2840377" y="3262251"/>
              <a:ext cx="1072023" cy="319194"/>
            </a:xfrm>
            <a:prstGeom prst="rect">
              <a:avLst/>
            </a:prstGeom>
            <a:noFill/>
          </p:spPr>
          <p:txBody>
            <a:bodyPr wrap="square" rtlCol="0">
              <a:spAutoFit/>
            </a:bodyPr>
            <a:lstStyle/>
            <a:p>
              <a:pPr algn="ctr" defTabSz="914400"/>
              <a:r>
                <a:rPr lang="en-US" sz="1350" b="1">
                  <a:solidFill>
                    <a:srgbClr val="202D38"/>
                  </a:solidFill>
                  <a:cs typeface="Calibri"/>
                </a:rPr>
                <a:t>District and </a:t>
              </a:r>
            </a:p>
            <a:p>
              <a:pPr algn="ctr" defTabSz="914400"/>
              <a:r>
                <a:rPr lang="en-US" sz="1350" b="1">
                  <a:solidFill>
                    <a:srgbClr val="202D38"/>
                  </a:solidFill>
                  <a:cs typeface="Calibri"/>
                </a:rPr>
                <a:t>State Partners</a:t>
              </a:r>
            </a:p>
          </p:txBody>
        </p:sp>
        <p:sp>
          <p:nvSpPr>
            <p:cNvPr id="24" name="TextBox 23">
              <a:extLst>
                <a:ext uri="{FF2B5EF4-FFF2-40B4-BE49-F238E27FC236}">
                  <a16:creationId xmlns:a16="http://schemas.microsoft.com/office/drawing/2014/main" id="{0F39C3E7-D491-4823-8A70-00896594547F}"/>
                </a:ext>
              </a:extLst>
            </p:cNvPr>
            <p:cNvSpPr txBox="1"/>
            <p:nvPr/>
          </p:nvSpPr>
          <p:spPr>
            <a:xfrm>
              <a:off x="655770" y="5594119"/>
              <a:ext cx="1418915" cy="319194"/>
            </a:xfrm>
            <a:prstGeom prst="rect">
              <a:avLst/>
            </a:prstGeom>
            <a:noFill/>
          </p:spPr>
          <p:txBody>
            <a:bodyPr wrap="square" rtlCol="0">
              <a:spAutoFit/>
            </a:bodyPr>
            <a:lstStyle/>
            <a:p>
              <a:pPr algn="ctr" defTabSz="914400"/>
              <a:r>
                <a:rPr lang="en-US" sz="1350" b="1">
                  <a:solidFill>
                    <a:srgbClr val="202D38"/>
                  </a:solidFill>
                  <a:cs typeface="Calibri"/>
                </a:rPr>
                <a:t>Effective Training </a:t>
              </a:r>
            </a:p>
            <a:p>
              <a:pPr algn="ctr" defTabSz="914400"/>
              <a:r>
                <a:rPr lang="en-US" sz="1350" b="1">
                  <a:solidFill>
                    <a:srgbClr val="202D38"/>
                  </a:solidFill>
                  <a:cs typeface="Calibri"/>
                </a:rPr>
                <a:t>and Preparation</a:t>
              </a:r>
            </a:p>
          </p:txBody>
        </p:sp>
        <p:sp>
          <p:nvSpPr>
            <p:cNvPr id="25" name="TextBox 24">
              <a:extLst>
                <a:ext uri="{FF2B5EF4-FFF2-40B4-BE49-F238E27FC236}">
                  <a16:creationId xmlns:a16="http://schemas.microsoft.com/office/drawing/2014/main" id="{A360962E-0EEA-4452-A203-98258117C182}"/>
                </a:ext>
              </a:extLst>
            </p:cNvPr>
            <p:cNvSpPr txBox="1"/>
            <p:nvPr/>
          </p:nvSpPr>
          <p:spPr>
            <a:xfrm>
              <a:off x="3087232" y="5354750"/>
              <a:ext cx="1072023" cy="319194"/>
            </a:xfrm>
            <a:prstGeom prst="rect">
              <a:avLst/>
            </a:prstGeom>
            <a:noFill/>
          </p:spPr>
          <p:txBody>
            <a:bodyPr wrap="square" rtlCol="0">
              <a:spAutoFit/>
            </a:bodyPr>
            <a:lstStyle/>
            <a:p>
              <a:pPr algn="ctr" defTabSz="914400"/>
              <a:r>
                <a:rPr lang="en-US" sz="1350" b="1">
                  <a:solidFill>
                    <a:srgbClr val="202D38"/>
                  </a:solidFill>
                  <a:cs typeface="Calibri"/>
                </a:rPr>
                <a:t>Highly Effective </a:t>
              </a:r>
            </a:p>
            <a:p>
              <a:pPr algn="ctr" defTabSz="914400"/>
              <a:r>
                <a:rPr lang="en-US" sz="1350" b="1">
                  <a:solidFill>
                    <a:srgbClr val="202D38"/>
                  </a:solidFill>
                  <a:cs typeface="Calibri"/>
                </a:rPr>
                <a:t>School Leaders</a:t>
              </a:r>
            </a:p>
          </p:txBody>
        </p:sp>
      </p:grpSp>
      <p:sp>
        <p:nvSpPr>
          <p:cNvPr id="26" name="Subtitle 2">
            <a:extLst>
              <a:ext uri="{FF2B5EF4-FFF2-40B4-BE49-F238E27FC236}">
                <a16:creationId xmlns:a16="http://schemas.microsoft.com/office/drawing/2014/main" id="{56A62B4A-75C1-464C-A29C-BFA9268707C2}"/>
              </a:ext>
            </a:extLst>
          </p:cNvPr>
          <p:cNvSpPr txBox="1">
            <a:spLocks/>
          </p:cNvSpPr>
          <p:nvPr/>
        </p:nvSpPr>
        <p:spPr>
          <a:xfrm>
            <a:off x="6876659" y="4542971"/>
            <a:ext cx="4920343" cy="848663"/>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Clr>
                <a:schemeClr val="accent6"/>
              </a:buClr>
              <a:buFont typeface="Arial" panose="020B0604020202020204" pitchFamily="34" charset="0"/>
              <a:buNone/>
              <a:defRPr sz="2400" kern="1200">
                <a:solidFill>
                  <a:schemeClr val="accent4">
                    <a:lumMod val="75000"/>
                  </a:schemeClr>
                </a:solidFill>
                <a:latin typeface="+mn-lt"/>
                <a:ea typeface="+mn-ea"/>
                <a:cs typeface="+mn-cs"/>
              </a:defRPr>
            </a:lvl1pPr>
            <a:lvl2pPr marL="457200" indent="0" algn="ctr" defTabSz="914400" rtl="0" eaLnBrk="1" latinLnBrk="0" hangingPunct="1">
              <a:lnSpc>
                <a:spcPct val="90000"/>
              </a:lnSpc>
              <a:spcBef>
                <a:spcPts val="500"/>
              </a:spcBef>
              <a:buClr>
                <a:schemeClr val="accent6"/>
              </a:buClr>
              <a:buFont typeface="Arial" panose="020B0604020202020204" pitchFamily="34" charset="0"/>
              <a:buNone/>
              <a:defRPr sz="2000" kern="1200">
                <a:solidFill>
                  <a:schemeClr val="accent4">
                    <a:lumMod val="50000"/>
                  </a:schemeClr>
                </a:solidFill>
                <a:latin typeface="+mn-lt"/>
                <a:ea typeface="+mn-ea"/>
                <a:cs typeface="+mn-cs"/>
              </a:defRPr>
            </a:lvl2pPr>
            <a:lvl3pPr marL="914400" indent="0" algn="ctr" defTabSz="914400" rtl="0" eaLnBrk="1" latinLnBrk="0" hangingPunct="1">
              <a:lnSpc>
                <a:spcPct val="90000"/>
              </a:lnSpc>
              <a:spcBef>
                <a:spcPts val="500"/>
              </a:spcBef>
              <a:buClr>
                <a:schemeClr val="accent6"/>
              </a:buClr>
              <a:buFont typeface="Arial" panose="020B0604020202020204" pitchFamily="34" charset="0"/>
              <a:buNone/>
              <a:defRPr sz="1800" kern="1200">
                <a:solidFill>
                  <a:schemeClr val="accent4">
                    <a:lumMod val="50000"/>
                  </a:schemeClr>
                </a:solidFill>
                <a:latin typeface="+mn-lt"/>
                <a:ea typeface="+mn-ea"/>
                <a:cs typeface="+mn-cs"/>
              </a:defRPr>
            </a:lvl3pPr>
            <a:lvl4pPr marL="1371600" indent="0" algn="ctr" defTabSz="914400" rtl="0" eaLnBrk="1" latinLnBrk="0" hangingPunct="1">
              <a:lnSpc>
                <a:spcPct val="90000"/>
              </a:lnSpc>
              <a:spcBef>
                <a:spcPts val="500"/>
              </a:spcBef>
              <a:buClr>
                <a:schemeClr val="accent6"/>
              </a:buClr>
              <a:buFont typeface="Arial" panose="020B0604020202020204" pitchFamily="34" charset="0"/>
              <a:buNone/>
              <a:defRPr sz="1600" kern="1200">
                <a:solidFill>
                  <a:schemeClr val="accent4">
                    <a:lumMod val="50000"/>
                  </a:schemeClr>
                </a:solidFill>
                <a:latin typeface="+mn-lt"/>
                <a:ea typeface="+mn-ea"/>
                <a:cs typeface="+mn-cs"/>
              </a:defRPr>
            </a:lvl4pPr>
            <a:lvl5pPr marL="1828800" indent="0" algn="ctr" defTabSz="914400" rtl="0" eaLnBrk="1" latinLnBrk="0" hangingPunct="1">
              <a:lnSpc>
                <a:spcPct val="90000"/>
              </a:lnSpc>
              <a:spcBef>
                <a:spcPts val="500"/>
              </a:spcBef>
              <a:buClr>
                <a:schemeClr val="accent6"/>
              </a:buClr>
              <a:buFont typeface="Arial" panose="020B0604020202020204" pitchFamily="34" charset="0"/>
              <a:buNone/>
              <a:defRPr sz="1600" kern="1200">
                <a:solidFill>
                  <a:schemeClr val="accent4">
                    <a:lumMod val="50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a:solidFill>
                  <a:srgbClr val="1D6295"/>
                </a:solidFill>
              </a:rPr>
              <a:t>(Facilitated by)</a:t>
            </a:r>
            <a:br>
              <a:rPr lang="en-US" sz="2200">
                <a:solidFill>
                  <a:srgbClr val="1D6295"/>
                </a:solidFill>
              </a:rPr>
            </a:br>
            <a:r>
              <a:rPr lang="en-US" sz="2200">
                <a:solidFill>
                  <a:srgbClr val="1D6295"/>
                </a:solidFill>
              </a:rPr>
              <a:t>(Facilitator Organization)</a:t>
            </a:r>
            <a:br>
              <a:rPr lang="en-US"/>
            </a:br>
            <a:endParaRPr lang="en-US"/>
          </a:p>
          <a:p>
            <a:endParaRPr lang="en-US"/>
          </a:p>
        </p:txBody>
      </p:sp>
    </p:spTree>
    <p:extLst>
      <p:ext uri="{BB962C8B-B14F-4D97-AF65-F5344CB8AC3E}">
        <p14:creationId xmlns:p14="http://schemas.microsoft.com/office/powerpoint/2010/main" val="1289123080"/>
      </p:ext>
    </p:extLst>
  </p:cSld>
  <p:clrMapOvr>
    <a:masterClrMapping/>
  </p:clrMapOvr>
  <p:hf hd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Agenda</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extLst>
      <p:ext uri="{BB962C8B-B14F-4D97-AF65-F5344CB8AC3E}">
        <p14:creationId xmlns:p14="http://schemas.microsoft.com/office/powerpoint/2010/main" val="34158810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Discuss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21084" y="139959"/>
            <a:ext cx="5738328" cy="895545"/>
          </a:xfrm>
        </p:spPr>
        <p:txBody>
          <a:bodyPr anchor="b">
            <a:normAutofit/>
          </a:bodyPr>
          <a:lstStyle>
            <a:lvl1pPr>
              <a:defRPr sz="4400"/>
            </a:lvl1pPr>
          </a:lstStyle>
          <a:p>
            <a:r>
              <a:rPr lang="en-US"/>
              <a:t>Discussion Questions</a:t>
            </a:r>
          </a:p>
        </p:txBody>
      </p:sp>
      <p:sp>
        <p:nvSpPr>
          <p:cNvPr id="10" name="Rectangle 9" descr="Person with idea concept">
            <a:extLst>
              <a:ext uri="{FF2B5EF4-FFF2-40B4-BE49-F238E27FC236}">
                <a16:creationId xmlns:a16="http://schemas.microsoft.com/office/drawing/2014/main" id="{03A8539E-8DFF-4950-A511-D158B21EC267}"/>
              </a:ext>
            </a:extLst>
          </p:cNvPr>
          <p:cNvSpPr/>
          <p:nvPr/>
        </p:nvSpPr>
        <p:spPr>
          <a:xfrm>
            <a:off x="0" y="0"/>
            <a:ext cx="5187820" cy="6858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526833"/>
      </p:ext>
    </p:extLst>
  </p:cSld>
  <p:clrMapOvr>
    <a:masterClrMapping/>
  </p:clrMapOvr>
  <p:hf hdr="0" dt="0"/>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Blank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B83AF-24B2-4FDD-8B0F-4B2B1CCA43E5}"/>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C49EA81B-91C8-41B4-BD7F-584978115F17}"/>
              </a:ext>
            </a:extLst>
          </p:cNvPr>
          <p:cNvSpPr>
            <a:spLocks noGrp="1"/>
          </p:cNvSpPr>
          <p:nvPr>
            <p:ph type="sldNum" sz="quarter" idx="10"/>
          </p:nvPr>
        </p:nvSpPr>
        <p:spPr/>
        <p:txBody>
          <a:bodyPr/>
          <a:lstStyle/>
          <a:p>
            <a:fld id="{CA49D0EE-DE7F-324B-A84C-F36708423CDB}" type="slidenum">
              <a:rPr lang="en-US" smtClean="0"/>
              <a:pPr/>
              <a:t>‹#›</a:t>
            </a:fld>
            <a:endParaRPr lang="en-US"/>
          </a:p>
        </p:txBody>
      </p:sp>
    </p:spTree>
    <p:extLst>
      <p:ext uri="{BB962C8B-B14F-4D97-AF65-F5344CB8AC3E}">
        <p14:creationId xmlns:p14="http://schemas.microsoft.com/office/powerpoint/2010/main" val="8018070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3/5/25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Domain">
    <p:bg>
      <p:bgPr>
        <a:solidFill>
          <a:schemeClr val="accent1">
            <a:lumMod val="7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0564679"/>
      </p:ext>
    </p:extLst>
  </p:cSld>
  <p:clrMapOvr>
    <a:masterClrMapping/>
  </p:clrMapOvr>
  <p:hf hd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BAF36D18-D1DA-CC42-AA40-C0E6EF3266BD}" type="slidenum">
              <a:rPr lang="en-US" smtClean="0"/>
              <a:t>‹#›</a:t>
            </a:fld>
            <a:endParaRPr lang="en-US"/>
          </a:p>
        </p:txBody>
      </p:sp>
    </p:spTree>
    <p:extLst>
      <p:ext uri="{BB962C8B-B14F-4D97-AF65-F5344CB8AC3E}">
        <p14:creationId xmlns:p14="http://schemas.microsoft.com/office/powerpoint/2010/main" val="28207234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CA49D0EE-DE7F-324B-A84C-F36708423CDB}" type="slidenum">
              <a:rPr lang="en-US" smtClean="0"/>
              <a:pPr/>
              <a:t>‹#›</a:t>
            </a:fld>
            <a:endParaRPr lang="en-US"/>
          </a:p>
        </p:txBody>
      </p:sp>
    </p:spTree>
    <p:extLst>
      <p:ext uri="{BB962C8B-B14F-4D97-AF65-F5344CB8AC3E}">
        <p14:creationId xmlns:p14="http://schemas.microsoft.com/office/powerpoint/2010/main" val="2320862427"/>
      </p:ext>
    </p:extLst>
  </p:cSld>
  <p:clrMapOvr>
    <a:masterClrMapping/>
  </p:clrMapOvr>
  <p:hf hd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CA49D0EE-DE7F-324B-A84C-F36708423CDB}" type="slidenum">
              <a:rPr lang="en-US" smtClean="0"/>
              <a:pPr/>
              <a:t>‹#›</a:t>
            </a:fld>
            <a:endParaRPr lang="en-US"/>
          </a:p>
        </p:txBody>
      </p:sp>
    </p:spTree>
    <p:extLst>
      <p:ext uri="{BB962C8B-B14F-4D97-AF65-F5344CB8AC3E}">
        <p14:creationId xmlns:p14="http://schemas.microsoft.com/office/powerpoint/2010/main" val="2906112279"/>
      </p:ext>
    </p:extLst>
  </p:cSld>
  <p:clrMapOvr>
    <a:masterClrMapping/>
  </p:clrMapOvr>
  <p:hf hd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A49D0EE-DE7F-324B-A84C-F36708423CDB}" type="slidenum">
              <a:rPr lang="en-US" smtClean="0"/>
              <a:pPr/>
              <a:t>‹#›</a:t>
            </a:fld>
            <a:endParaRPr lang="en-US"/>
          </a:p>
        </p:txBody>
      </p:sp>
    </p:spTree>
    <p:extLst>
      <p:ext uri="{BB962C8B-B14F-4D97-AF65-F5344CB8AC3E}">
        <p14:creationId xmlns:p14="http://schemas.microsoft.com/office/powerpoint/2010/main" val="32408422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US"/>
              <a:t>quality measures | edc.org</a:t>
            </a:r>
          </a:p>
        </p:txBody>
      </p:sp>
      <p:sp>
        <p:nvSpPr>
          <p:cNvPr id="7" name="Slide Number Placeholder 6"/>
          <p:cNvSpPr>
            <a:spLocks noGrp="1"/>
          </p:cNvSpPr>
          <p:nvPr>
            <p:ph type="sldNum" sz="quarter" idx="12"/>
          </p:nvPr>
        </p:nvSpPr>
        <p:spPr/>
        <p:txBody>
          <a:bodyPr/>
          <a:lstStyle/>
          <a:p>
            <a:fld id="{CA49D0EE-DE7F-324B-A84C-F36708423CDB}" type="slidenum">
              <a:rPr lang="en-US" smtClean="0"/>
              <a:pPr/>
              <a:t>‹#›</a:t>
            </a:fld>
            <a:endParaRPr lang="en-US"/>
          </a:p>
        </p:txBody>
      </p:sp>
    </p:spTree>
    <p:extLst>
      <p:ext uri="{BB962C8B-B14F-4D97-AF65-F5344CB8AC3E}">
        <p14:creationId xmlns:p14="http://schemas.microsoft.com/office/powerpoint/2010/main" val="926242248"/>
      </p:ext>
    </p:extLst>
  </p:cSld>
  <p:clrMapOvr>
    <a:masterClrMapping/>
  </p:clrMapOvr>
  <p:hf hd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CA49D0EE-DE7F-324B-A84C-F36708423CDB}" type="slidenum">
              <a:rPr lang="en-US" smtClean="0"/>
              <a:pPr/>
              <a:t>‹#›</a:t>
            </a:fld>
            <a:endParaRPr lang="en-US"/>
          </a:p>
        </p:txBody>
      </p:sp>
    </p:spTree>
    <p:extLst>
      <p:ext uri="{BB962C8B-B14F-4D97-AF65-F5344CB8AC3E}">
        <p14:creationId xmlns:p14="http://schemas.microsoft.com/office/powerpoint/2010/main" val="1090545375"/>
      </p:ext>
    </p:extLst>
  </p:cSld>
  <p:clrMapOvr>
    <a:masterClrMapping/>
  </p:clrMapOvr>
  <p:hf hd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CA49D0EE-DE7F-324B-A84C-F36708423CDB}" type="slidenum">
              <a:rPr lang="en-US" smtClean="0"/>
              <a:pPr/>
              <a:t>‹#›</a:t>
            </a:fld>
            <a:endParaRPr lang="en-US"/>
          </a:p>
        </p:txBody>
      </p:sp>
    </p:spTree>
    <p:extLst>
      <p:ext uri="{BB962C8B-B14F-4D97-AF65-F5344CB8AC3E}">
        <p14:creationId xmlns:p14="http://schemas.microsoft.com/office/powerpoint/2010/main" val="3863826689"/>
      </p:ext>
    </p:extLst>
  </p:cSld>
  <p:clrMapOvr>
    <a:masterClrMapping/>
  </p:clrMapOvr>
  <p:hf hd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CA49D0EE-DE7F-324B-A84C-F36708423CDB}" type="slidenum">
              <a:rPr lang="en-US" smtClean="0"/>
              <a:pPr/>
              <a:t>‹#›</a:t>
            </a:fld>
            <a:endParaRPr lang="en-US"/>
          </a:p>
        </p:txBody>
      </p:sp>
    </p:spTree>
    <p:extLst>
      <p:ext uri="{BB962C8B-B14F-4D97-AF65-F5344CB8AC3E}">
        <p14:creationId xmlns:p14="http://schemas.microsoft.com/office/powerpoint/2010/main" val="927990338"/>
      </p:ext>
    </p:extLst>
  </p:cSld>
  <p:clrMapOvr>
    <a:masterClrMapping/>
  </p:clrMapOvr>
  <p:hf hdr="0" dt="0"/>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userDrawn="1">
  <p:cSld name="2_Title Slide - photo">
    <p:bg>
      <p:bgPr>
        <a:solidFill>
          <a:schemeClr val="accent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12648" y="4128326"/>
            <a:ext cx="5330952" cy="1498384"/>
          </a:xfrm>
        </p:spPr>
        <p:txBody>
          <a:bodyPr anchor="t" anchorCtr="0">
            <a:noAutofit/>
          </a:bodyPr>
          <a:lstStyle>
            <a:lvl1pPr marL="0" indent="0" algn="l">
              <a:lnSpc>
                <a:spcPct val="100000"/>
              </a:lnSpc>
              <a:buNone/>
              <a:defRPr sz="2400" b="0" i="0" baseline="0">
                <a:solidFill>
                  <a:schemeClr val="bg1"/>
                </a:solidFill>
                <a:latin typeface="+mn-lt"/>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 can span 2 lines]</a:t>
            </a:r>
          </a:p>
        </p:txBody>
      </p:sp>
      <p:sp>
        <p:nvSpPr>
          <p:cNvPr id="5" name="Content Placeholder 4"/>
          <p:cNvSpPr>
            <a:spLocks noGrp="1"/>
          </p:cNvSpPr>
          <p:nvPr>
            <p:ph sz="quarter" idx="10" hasCustomPrompt="1"/>
          </p:nvPr>
        </p:nvSpPr>
        <p:spPr>
          <a:xfrm>
            <a:off x="612775" y="5190192"/>
            <a:ext cx="4683125" cy="1338262"/>
          </a:xfrm>
        </p:spPr>
        <p:txBody>
          <a:bodyPr>
            <a:noAutofit/>
          </a:bodyPr>
          <a:lstStyle>
            <a:lvl1pPr marL="0" indent="0">
              <a:buNone/>
              <a:defRPr sz="1800">
                <a:solidFill>
                  <a:schemeClr val="bg1"/>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a:t>[Presenter]</a:t>
            </a:r>
          </a:p>
          <a:p>
            <a:pPr lvl="0"/>
            <a:r>
              <a:rPr lang="en-US"/>
              <a:t>[Date]</a:t>
            </a:r>
          </a:p>
        </p:txBody>
      </p:sp>
    </p:spTree>
    <p:extLst>
      <p:ext uri="{BB962C8B-B14F-4D97-AF65-F5344CB8AC3E}">
        <p14:creationId xmlns:p14="http://schemas.microsoft.com/office/powerpoint/2010/main" val="1290654803"/>
      </p:ext>
    </p:extLst>
  </p:cSld>
  <p:clrMapOvr>
    <a:masterClrMapping/>
  </p:clrMapOvr>
  <p:extLst>
    <p:ext uri="{DCECCB84-F9BA-43D5-87BE-67443E8EF086}">
      <p15:sldGuideLst xmlns:p15="http://schemas.microsoft.com/office/powerpoint/2012/main">
        <p15:guide id="1" orient="horz" pos="32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3/5/25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Plai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
        <p:nvSpPr>
          <p:cNvPr id="3" name="Slide Number Placeholder 2"/>
          <p:cNvSpPr>
            <a:spLocks noGrp="1"/>
          </p:cNvSpPr>
          <p:nvPr>
            <p:ph type="sldNum" sz="quarter" idx="10"/>
          </p:nvPr>
        </p:nvSpPr>
        <p:spPr>
          <a:xfrm>
            <a:off x="8778240" y="6509622"/>
            <a:ext cx="2743200" cy="365125"/>
          </a:xfrm>
        </p:spPr>
        <p:txBody>
          <a:bodyPr/>
          <a:lstStyle/>
          <a:p>
            <a:fld id="{CA49D0EE-DE7F-324B-A84C-F36708423CDB}" type="slidenum">
              <a:rPr lang="en-US" smtClean="0"/>
              <a:pPr/>
              <a:t>‹#›</a:t>
            </a:fld>
            <a:endParaRPr lang="en-US"/>
          </a:p>
        </p:txBody>
      </p:sp>
      <p:sp>
        <p:nvSpPr>
          <p:cNvPr id="6" name="Content Placeholder 5"/>
          <p:cNvSpPr>
            <a:spLocks noGrp="1"/>
          </p:cNvSpPr>
          <p:nvPr>
            <p:ph sz="quarter" idx="12"/>
          </p:nvPr>
        </p:nvSpPr>
        <p:spPr>
          <a:xfrm>
            <a:off x="612775" y="1719072"/>
            <a:ext cx="10972800" cy="4222750"/>
          </a:xfrm>
        </p:spPr>
        <p:txBody>
          <a:bodyPr/>
          <a:lstStyle>
            <a:lvl1pPr>
              <a:lnSpc>
                <a:spcPct val="110000"/>
              </a:lnSpc>
              <a:defRPr sz="2400" baseline="0"/>
            </a:lvl1pPr>
            <a:lvl2pPr>
              <a:lnSpc>
                <a:spcPct val="110000"/>
              </a:lnSpc>
              <a:defRPr sz="1800" baseline="0"/>
            </a:lvl2pPr>
            <a:lvl3pPr>
              <a:lnSpc>
                <a:spcPct val="110000"/>
              </a:lnSpc>
              <a:defRPr sz="14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4880627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White Background with Bullet Numbers">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778240" y="6509622"/>
            <a:ext cx="2743200" cy="365125"/>
          </a:xfrm>
        </p:spPr>
        <p:txBody>
          <a:bodyPr/>
          <a:lstStyle/>
          <a:p>
            <a:fld id="{CA49D0EE-DE7F-324B-A84C-F36708423CDB}" type="slidenum">
              <a:rPr lang="en-US" smtClean="0"/>
              <a:t>‹#›</a:t>
            </a:fld>
            <a:endParaRPr lang="en-US"/>
          </a:p>
        </p:txBody>
      </p:sp>
      <p:sp>
        <p:nvSpPr>
          <p:cNvPr id="5" name="Title 4"/>
          <p:cNvSpPr>
            <a:spLocks noGrp="1"/>
          </p:cNvSpPr>
          <p:nvPr>
            <p:ph type="title" hasCustomPrompt="1"/>
          </p:nvPr>
        </p:nvSpPr>
        <p:spPr/>
        <p:txBody>
          <a:bodyPr/>
          <a:lstStyle>
            <a:lvl1pPr>
              <a:defRPr>
                <a:solidFill>
                  <a:schemeClr val="tx1"/>
                </a:solidFill>
              </a:defRPr>
            </a:lvl1pPr>
          </a:lstStyle>
          <a:p>
            <a:r>
              <a:rPr lang="en-US"/>
              <a:t>Click to Edit Title</a:t>
            </a:r>
          </a:p>
        </p:txBody>
      </p:sp>
      <p:sp>
        <p:nvSpPr>
          <p:cNvPr id="7" name="Content Placeholder 6"/>
          <p:cNvSpPr>
            <a:spLocks noGrp="1"/>
          </p:cNvSpPr>
          <p:nvPr>
            <p:ph sz="quarter" idx="13" hasCustomPrompt="1"/>
          </p:nvPr>
        </p:nvSpPr>
        <p:spPr>
          <a:xfrm>
            <a:off x="1648254" y="1722573"/>
            <a:ext cx="9934146" cy="4135438"/>
          </a:xfrm>
        </p:spPr>
        <p:txBody>
          <a:bodyPr>
            <a:noAutofit/>
          </a:bodyPr>
          <a:lstStyle>
            <a:lvl1pPr marL="0" marR="0" indent="0" algn="l" defTabSz="914400" rtl="0" eaLnBrk="1" fontAlgn="auto" latinLnBrk="0" hangingPunct="1">
              <a:lnSpc>
                <a:spcPct val="90000"/>
              </a:lnSpc>
              <a:spcBef>
                <a:spcPts val="1000"/>
              </a:spcBef>
              <a:spcAft>
                <a:spcPts val="0"/>
              </a:spcAft>
              <a:buClr>
                <a:srgbClr val="CB1F54"/>
              </a:buClr>
              <a:buSzTx/>
              <a:buFont typeface="Arial"/>
              <a:buNone/>
              <a:tabLst/>
              <a:defRPr sz="3000" baseline="0">
                <a:solidFill>
                  <a:schemeClr val="tx1"/>
                </a:solidFill>
              </a:defRPr>
            </a:lvl1pPr>
            <a:lvl2pPr marL="457200" indent="0">
              <a:buNone/>
              <a:defRPr sz="3000"/>
            </a:lvl2pPr>
            <a:lvl3pPr marL="914400" indent="0">
              <a:buNone/>
              <a:defRPr sz="3000"/>
            </a:lvl3pPr>
            <a:lvl4pPr marL="1371600" indent="0">
              <a:buNone/>
              <a:defRPr sz="3000"/>
            </a:lvl4pPr>
            <a:lvl5pPr marL="1828800" indent="0">
              <a:buNone/>
              <a:defRPr sz="3000"/>
            </a:lvl5pPr>
          </a:lstStyle>
          <a:p>
            <a:pPr marL="0" marR="0" lvl="0" indent="0" algn="l" defTabSz="914400" rtl="0" eaLnBrk="1" fontAlgn="auto" latinLnBrk="0" hangingPunct="1">
              <a:lnSpc>
                <a:spcPct val="90000"/>
              </a:lnSpc>
              <a:spcBef>
                <a:spcPts val="1000"/>
              </a:spcBef>
              <a:spcAft>
                <a:spcPts val="0"/>
              </a:spcAft>
              <a:buClr>
                <a:srgbClr val="CB1F54"/>
              </a:buClr>
              <a:buSzTx/>
              <a:buFont typeface="Arial"/>
              <a:buNone/>
              <a:tabLst/>
              <a:defRPr/>
            </a:pPr>
            <a:r>
              <a:rPr lang="en-US"/>
              <a:t>Click to edit text [Use icons to the left for a numbered list. Move icons vertically to line up with text.]</a:t>
            </a:r>
          </a:p>
          <a:p>
            <a:pPr lvl="0"/>
            <a:endParaRPr lang="en-US"/>
          </a:p>
        </p:txBody>
      </p:sp>
    </p:spTree>
    <p:extLst>
      <p:ext uri="{BB962C8B-B14F-4D97-AF65-F5344CB8AC3E}">
        <p14:creationId xmlns:p14="http://schemas.microsoft.com/office/powerpoint/2010/main" val="24270281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Title and Content, Alt.">
    <p:spTree>
      <p:nvGrpSpPr>
        <p:cNvPr id="1" name=""/>
        <p:cNvGrpSpPr/>
        <p:nvPr/>
      </p:nvGrpSpPr>
      <p:grpSpPr>
        <a:xfrm>
          <a:off x="0" y="0"/>
          <a:ext cx="0" cy="0"/>
          <a:chOff x="0" y="0"/>
          <a:chExt cx="0" cy="0"/>
        </a:xfrm>
      </p:grpSpPr>
      <p:sp>
        <p:nvSpPr>
          <p:cNvPr id="2" name="Title 1"/>
          <p:cNvSpPr>
            <a:spLocks noGrp="1"/>
          </p:cNvSpPr>
          <p:nvPr>
            <p:ph type="title"/>
          </p:nvPr>
        </p:nvSpPr>
        <p:spPr>
          <a:xfrm>
            <a:off x="838200" y="286643"/>
            <a:ext cx="10075084" cy="995082"/>
          </a:xfrm>
        </p:spPr>
        <p:txBody>
          <a:bodyPr anchor="b" anchorCtr="0"/>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fld id="{162F1D00-BD13-4404-86B0-79703945A0A7}" type="slidenum">
              <a:rPr lang="en-US" smtClean="0"/>
              <a:t>‹#›</a:t>
            </a:fld>
            <a:endParaRPr lang="en-US"/>
          </a:p>
        </p:txBody>
      </p:sp>
    </p:spTree>
    <p:extLst>
      <p:ext uri="{BB962C8B-B14F-4D97-AF65-F5344CB8AC3E}">
        <p14:creationId xmlns:p14="http://schemas.microsoft.com/office/powerpoint/2010/main" val="37628911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column layout">
    <p:spTree>
      <p:nvGrpSpPr>
        <p:cNvPr id="1" name=""/>
        <p:cNvGrpSpPr/>
        <p:nvPr/>
      </p:nvGrpSpPr>
      <p:grpSpPr>
        <a:xfrm>
          <a:off x="0" y="0"/>
          <a:ext cx="0" cy="0"/>
          <a:chOff x="0" y="0"/>
          <a:chExt cx="0" cy="0"/>
        </a:xfrm>
      </p:grpSpPr>
      <p:sp>
        <p:nvSpPr>
          <p:cNvPr id="2" name="Title 1"/>
          <p:cNvSpPr>
            <a:spLocks noGrp="1"/>
          </p:cNvSpPr>
          <p:nvPr>
            <p:ph type="title"/>
          </p:nvPr>
        </p:nvSpPr>
        <p:spPr>
          <a:xfrm>
            <a:off x="1253748" y="2367387"/>
            <a:ext cx="10515600" cy="1325563"/>
          </a:xfrm>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CA49D0EE-DE7F-324B-A84C-F36708423CDB}" type="slidenum">
              <a:rPr lang="en-US" smtClean="0"/>
              <a:pPr/>
              <a:t>‹#›</a:t>
            </a:fld>
            <a:endParaRPr lang="en-US"/>
          </a:p>
        </p:txBody>
      </p:sp>
      <p:sp>
        <p:nvSpPr>
          <p:cNvPr id="6" name="Content Placeholder 5"/>
          <p:cNvSpPr>
            <a:spLocks noGrp="1"/>
          </p:cNvSpPr>
          <p:nvPr>
            <p:ph sz="quarter" idx="12"/>
          </p:nvPr>
        </p:nvSpPr>
        <p:spPr>
          <a:xfrm>
            <a:off x="612775" y="1778000"/>
            <a:ext cx="5381625" cy="4470400"/>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13"/>
          </p:nvPr>
        </p:nvSpPr>
        <p:spPr>
          <a:xfrm>
            <a:off x="6214533" y="1778000"/>
            <a:ext cx="5370916" cy="4470400"/>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76099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Section Divi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2648" y="2295144"/>
            <a:ext cx="10972800" cy="876073"/>
          </a:xfrm>
        </p:spPr>
        <p:txBody>
          <a:bodyPr>
            <a:noAutofit/>
          </a:bodyPr>
          <a:lstStyle>
            <a:lvl1pPr>
              <a:defRPr sz="4600" cap="all" baseline="0"/>
            </a:lvl1pPr>
          </a:lstStyle>
          <a:p>
            <a:r>
              <a:rPr lang="en-US"/>
              <a:t>TITLE (Highlight WORD = WHITE)</a:t>
            </a:r>
          </a:p>
        </p:txBody>
      </p:sp>
      <p:sp>
        <p:nvSpPr>
          <p:cNvPr id="5" name="Slide Number Placeholder 4"/>
          <p:cNvSpPr>
            <a:spLocks noGrp="1"/>
          </p:cNvSpPr>
          <p:nvPr>
            <p:ph type="sldNum" sz="quarter" idx="12"/>
          </p:nvPr>
        </p:nvSpPr>
        <p:spPr>
          <a:xfrm>
            <a:off x="8778240" y="6509622"/>
            <a:ext cx="2743200" cy="365125"/>
          </a:xfrm>
        </p:spPr>
        <p:txBody>
          <a:bodyPr/>
          <a:lstStyle/>
          <a:p>
            <a:fld id="{CA49D0EE-DE7F-324B-A84C-F36708423CDB}" type="slidenum">
              <a:rPr lang="en-US" smtClean="0"/>
              <a:t>‹#›</a:t>
            </a:fld>
            <a:endParaRPr lang="en-US"/>
          </a:p>
        </p:txBody>
      </p:sp>
      <p:sp>
        <p:nvSpPr>
          <p:cNvPr id="9" name="Content Placeholder 8"/>
          <p:cNvSpPr>
            <a:spLocks noGrp="1"/>
          </p:cNvSpPr>
          <p:nvPr>
            <p:ph sz="quarter" idx="14" hasCustomPrompt="1"/>
          </p:nvPr>
        </p:nvSpPr>
        <p:spPr>
          <a:xfrm>
            <a:off x="612648" y="3335030"/>
            <a:ext cx="10761663" cy="2185988"/>
          </a:xfrm>
        </p:spPr>
        <p:txBody>
          <a:bodyPr>
            <a:noAutofit/>
          </a:bodyPr>
          <a:lstStyle>
            <a:lvl1pPr marL="0" indent="0">
              <a:buNone/>
              <a:defRPr sz="3600" b="1">
                <a:solidFill>
                  <a:schemeClr val="bg1"/>
                </a:solidFill>
                <a:latin typeface="Arial" charset="0"/>
                <a:ea typeface="Arial" charset="0"/>
                <a:cs typeface="Arial" charset="0"/>
              </a:defRPr>
            </a:lvl1pPr>
          </a:lstStyle>
          <a:p>
            <a:pPr lvl="0"/>
            <a:r>
              <a:rPr lang="en-US"/>
              <a:t>Click to edit text</a:t>
            </a:r>
          </a:p>
        </p:txBody>
      </p:sp>
    </p:spTree>
    <p:extLst>
      <p:ext uri="{BB962C8B-B14F-4D97-AF65-F5344CB8AC3E}">
        <p14:creationId xmlns:p14="http://schemas.microsoft.com/office/powerpoint/2010/main" val="733080680"/>
      </p:ext>
    </p:extLst>
  </p:cSld>
  <p:clrMapOvr>
    <a:masterClrMapping/>
  </p:clrMapOvr>
  <p:extLst>
    <p:ext uri="{DCECCB84-F9BA-43D5-87BE-67443E8EF086}">
      <p15:sldGuideLst xmlns:p15="http://schemas.microsoft.com/office/powerpoint/2012/main">
        <p15:guide id="1" orient="horz" pos="1512">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userDrawn="1">
  <p:cSld name="1_Section Divi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2648" y="2295144"/>
            <a:ext cx="10972800" cy="876073"/>
          </a:xfrm>
        </p:spPr>
        <p:txBody>
          <a:bodyPr>
            <a:noAutofit/>
          </a:bodyPr>
          <a:lstStyle>
            <a:lvl1pPr>
              <a:defRPr sz="4600" cap="all" baseline="0"/>
            </a:lvl1pPr>
          </a:lstStyle>
          <a:p>
            <a:r>
              <a:rPr lang="en-US"/>
              <a:t>TITLE (Highlight WORD = WHITE)</a:t>
            </a:r>
          </a:p>
        </p:txBody>
      </p:sp>
      <p:sp>
        <p:nvSpPr>
          <p:cNvPr id="5" name="Slide Number Placeholder 4"/>
          <p:cNvSpPr>
            <a:spLocks noGrp="1"/>
          </p:cNvSpPr>
          <p:nvPr>
            <p:ph type="sldNum" sz="quarter" idx="12"/>
          </p:nvPr>
        </p:nvSpPr>
        <p:spPr>
          <a:xfrm>
            <a:off x="8778240" y="6509622"/>
            <a:ext cx="2743200" cy="365125"/>
          </a:xfrm>
        </p:spPr>
        <p:txBody>
          <a:bodyPr/>
          <a:lstStyle/>
          <a:p>
            <a:fld id="{CA49D0EE-DE7F-324B-A84C-F36708423CDB}" type="slidenum">
              <a:rPr lang="en-US" smtClean="0"/>
              <a:t>‹#›</a:t>
            </a:fld>
            <a:endParaRPr lang="en-US"/>
          </a:p>
        </p:txBody>
      </p:sp>
      <p:sp>
        <p:nvSpPr>
          <p:cNvPr id="9" name="Content Placeholder 8"/>
          <p:cNvSpPr>
            <a:spLocks noGrp="1"/>
          </p:cNvSpPr>
          <p:nvPr>
            <p:ph sz="quarter" idx="14" hasCustomPrompt="1"/>
          </p:nvPr>
        </p:nvSpPr>
        <p:spPr>
          <a:xfrm>
            <a:off x="612648" y="3335030"/>
            <a:ext cx="10761663" cy="2185988"/>
          </a:xfrm>
        </p:spPr>
        <p:txBody>
          <a:bodyPr>
            <a:noAutofit/>
          </a:bodyPr>
          <a:lstStyle>
            <a:lvl1pPr marL="0" indent="0">
              <a:buNone/>
              <a:defRPr sz="3600" b="1">
                <a:solidFill>
                  <a:schemeClr val="bg1"/>
                </a:solidFill>
                <a:latin typeface="Arial" charset="0"/>
                <a:ea typeface="Arial" charset="0"/>
                <a:cs typeface="Arial" charset="0"/>
              </a:defRPr>
            </a:lvl1pPr>
          </a:lstStyle>
          <a:p>
            <a:pPr lvl="0"/>
            <a:r>
              <a:rPr lang="en-US"/>
              <a:t>Click to edit text</a:t>
            </a:r>
          </a:p>
        </p:txBody>
      </p:sp>
    </p:spTree>
    <p:extLst>
      <p:ext uri="{BB962C8B-B14F-4D97-AF65-F5344CB8AC3E}">
        <p14:creationId xmlns:p14="http://schemas.microsoft.com/office/powerpoint/2010/main" val="733080680"/>
      </p:ext>
    </p:extLst>
  </p:cSld>
  <p:clrMapOvr>
    <a:masterClrMapping/>
  </p:clrMapOvr>
  <p:extLst>
    <p:ext uri="{DCECCB84-F9BA-43D5-87BE-67443E8EF086}">
      <p15:sldGuideLst xmlns:p15="http://schemas.microsoft.com/office/powerpoint/2012/main">
        <p15:guide id="1" orient="horz" pos="1512">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Alternate 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2648" y="423490"/>
            <a:ext cx="10972800" cy="770996"/>
          </a:xfrm>
        </p:spPr>
        <p:txBody>
          <a:bodyPr/>
          <a:lstStyle/>
          <a:p>
            <a:r>
              <a:rPr lang="en-US"/>
              <a:t>Click to Edit Title</a:t>
            </a:r>
          </a:p>
        </p:txBody>
      </p:sp>
      <p:sp>
        <p:nvSpPr>
          <p:cNvPr id="3" name="Slide Number Placeholder 2"/>
          <p:cNvSpPr>
            <a:spLocks noGrp="1"/>
          </p:cNvSpPr>
          <p:nvPr>
            <p:ph type="sldNum" sz="quarter" idx="10"/>
          </p:nvPr>
        </p:nvSpPr>
        <p:spPr>
          <a:xfrm>
            <a:off x="8778240" y="6509622"/>
            <a:ext cx="2743200" cy="365125"/>
          </a:xfrm>
        </p:spPr>
        <p:txBody>
          <a:bodyPr/>
          <a:lstStyle/>
          <a:p>
            <a:fld id="{CA49D0EE-DE7F-324B-A84C-F36708423CDB}" type="slidenum">
              <a:rPr lang="en-US" smtClean="0"/>
              <a:pPr/>
              <a:t>‹#›</a:t>
            </a:fld>
            <a:endParaRPr lang="en-US"/>
          </a:p>
        </p:txBody>
      </p:sp>
      <p:sp>
        <p:nvSpPr>
          <p:cNvPr id="6" name="Content Placeholder 5"/>
          <p:cNvSpPr>
            <a:spLocks noGrp="1"/>
          </p:cNvSpPr>
          <p:nvPr>
            <p:ph sz="quarter" idx="12" hasCustomPrompt="1"/>
          </p:nvPr>
        </p:nvSpPr>
        <p:spPr>
          <a:xfrm>
            <a:off x="4000500" y="1593923"/>
            <a:ext cx="6705600" cy="1239894"/>
          </a:xfrm>
        </p:spPr>
        <p:txBody>
          <a:bodyPr/>
          <a:lstStyle>
            <a:lvl1pPr marL="0" marR="0" indent="0" algn="l" defTabSz="914400" rtl="0" eaLnBrk="1" fontAlgn="auto" latinLnBrk="0" hangingPunct="1">
              <a:lnSpc>
                <a:spcPct val="120000"/>
              </a:lnSpc>
              <a:spcBef>
                <a:spcPts val="1000"/>
              </a:spcBef>
              <a:spcAft>
                <a:spcPts val="0"/>
              </a:spcAft>
              <a:buClr>
                <a:srgbClr val="CB1F54"/>
              </a:buClr>
              <a:buSzTx/>
              <a:buFontTx/>
              <a:buNone/>
              <a:tabLst/>
              <a:defRPr sz="1800" b="1" i="0" baseline="0">
                <a:solidFill>
                  <a:schemeClr val="accent1"/>
                </a:solidFill>
                <a:latin typeface="Arial" charset="0"/>
              </a:defRPr>
            </a:lvl1pPr>
            <a:lvl2pPr marL="457200" indent="0">
              <a:buFontTx/>
              <a:buNone/>
              <a:defRPr/>
            </a:lvl2pPr>
            <a:lvl3pPr marL="914400" indent="0">
              <a:buFontTx/>
              <a:buNone/>
              <a:defRPr/>
            </a:lvl3pPr>
          </a:lstStyle>
          <a:p>
            <a:pPr marL="0" marR="0" lvl="0" indent="0" algn="l" defTabSz="914400" rtl="0" eaLnBrk="1" fontAlgn="auto" latinLnBrk="0" hangingPunct="1">
              <a:lnSpc>
                <a:spcPct val="120000"/>
              </a:lnSpc>
              <a:spcBef>
                <a:spcPts val="1000"/>
              </a:spcBef>
              <a:spcAft>
                <a:spcPts val="0"/>
              </a:spcAft>
              <a:buClr>
                <a:srgbClr val="CB1F54"/>
              </a:buClr>
              <a:buSzTx/>
              <a:buFontTx/>
              <a:buNone/>
              <a:tabLst/>
              <a:defRPr/>
            </a:pPr>
            <a:r>
              <a:rPr lang="en-US"/>
              <a:t>Click to edit intro content. </a:t>
            </a:r>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Lorem</a:t>
            </a:r>
            <a:r>
              <a:rPr lang="en-US"/>
              <a:t> </a:t>
            </a:r>
            <a:r>
              <a:rPr lang="en-US" err="1"/>
              <a:t>ipsum</a:t>
            </a:r>
            <a:r>
              <a:rPr lang="en-US"/>
              <a:t> dolor sit </a:t>
            </a:r>
            <a:r>
              <a:rPr lang="en-US" err="1"/>
              <a:t>amet</a:t>
            </a:r>
            <a:r>
              <a:rPr lang="en-US"/>
              <a:t>, </a:t>
            </a:r>
            <a:r>
              <a:rPr lang="en-US" err="1"/>
              <a:t>consectetur</a:t>
            </a:r>
            <a:endParaRPr lang="en-US"/>
          </a:p>
          <a:p>
            <a:pPr marL="0" marR="0" lvl="0" indent="0" algn="l" defTabSz="914400" rtl="0" eaLnBrk="1" fontAlgn="auto" latinLnBrk="0" hangingPunct="1">
              <a:lnSpc>
                <a:spcPct val="120000"/>
              </a:lnSpc>
              <a:spcBef>
                <a:spcPts val="1000"/>
              </a:spcBef>
              <a:spcAft>
                <a:spcPts val="0"/>
              </a:spcAft>
              <a:buClr>
                <a:srgbClr val="CB1F54"/>
              </a:buClr>
              <a:buSzTx/>
              <a:buFontTx/>
              <a:buNone/>
              <a:tabLst/>
              <a:defRPr/>
            </a:pPr>
            <a:endParaRPr lang="en-US"/>
          </a:p>
          <a:p>
            <a:pPr lvl="0"/>
            <a:r>
              <a:rPr lang="en-US"/>
              <a:t> </a:t>
            </a:r>
          </a:p>
        </p:txBody>
      </p:sp>
      <p:sp>
        <p:nvSpPr>
          <p:cNvPr id="8" name="Content Placeholder 5"/>
          <p:cNvSpPr>
            <a:spLocks noGrp="1"/>
          </p:cNvSpPr>
          <p:nvPr>
            <p:ph sz="quarter" idx="13" hasCustomPrompt="1"/>
          </p:nvPr>
        </p:nvSpPr>
        <p:spPr>
          <a:xfrm>
            <a:off x="4000500" y="2924878"/>
            <a:ext cx="6705600" cy="2627425"/>
          </a:xfrm>
        </p:spPr>
        <p:txBody>
          <a:bodyPr/>
          <a:lstStyle>
            <a:lvl1pPr marL="0" marR="0" indent="0" algn="l" defTabSz="914400" rtl="0" eaLnBrk="1" fontAlgn="auto" latinLnBrk="0" hangingPunct="1">
              <a:lnSpc>
                <a:spcPct val="110000"/>
              </a:lnSpc>
              <a:spcBef>
                <a:spcPts val="0"/>
              </a:spcBef>
              <a:spcAft>
                <a:spcPts val="1000"/>
              </a:spcAft>
              <a:buClr>
                <a:srgbClr val="CB1F54"/>
              </a:buClr>
              <a:buSzTx/>
              <a:buFontTx/>
              <a:buNone/>
              <a:tabLst/>
              <a:defRPr sz="180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marL="0" marR="0" lvl="0" indent="0" algn="l" defTabSz="914400" rtl="0" eaLnBrk="1" fontAlgn="auto" latinLnBrk="0" hangingPunct="1">
              <a:lnSpc>
                <a:spcPct val="110000"/>
              </a:lnSpc>
              <a:spcBef>
                <a:spcPts val="1000"/>
              </a:spcBef>
              <a:spcAft>
                <a:spcPts val="0"/>
              </a:spcAft>
              <a:buClr>
                <a:srgbClr val="CB1F54"/>
              </a:buClr>
              <a:buSzTx/>
              <a:buFontTx/>
              <a:buNone/>
              <a:tabLst/>
              <a:defRPr/>
            </a:pPr>
            <a:r>
              <a:rPr lang="en-US"/>
              <a:t>Click to edit text. </a:t>
            </a:r>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orem</a:t>
            </a:r>
            <a:r>
              <a:rPr lang="en-US"/>
              <a:t> </a:t>
            </a:r>
            <a:r>
              <a:rPr lang="en-US" err="1"/>
              <a:t>ipsum</a:t>
            </a:r>
            <a:r>
              <a:rPr lang="en-US"/>
              <a:t> dolor sit </a:t>
            </a:r>
            <a:r>
              <a:rPr lang="en-US" err="1"/>
              <a:t>amet</a:t>
            </a:r>
            <a:r>
              <a:rPr lang="en-US"/>
              <a:t>, </a:t>
            </a:r>
            <a:r>
              <a:rPr lang="en-US" err="1"/>
              <a:t>consect</a:t>
            </a:r>
            <a:r>
              <a:rPr lang="en-US"/>
              <a:t> </a:t>
            </a:r>
            <a:r>
              <a:rPr lang="en-US" err="1"/>
              <a:t>eturadipiscing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a:t>
            </a:r>
          </a:p>
          <a:p>
            <a:pPr marL="0" marR="0" lvl="0" indent="0" algn="l" defTabSz="914400" rtl="0" eaLnBrk="1" fontAlgn="auto" latinLnBrk="0" hangingPunct="1">
              <a:lnSpc>
                <a:spcPct val="110000"/>
              </a:lnSpc>
              <a:spcBef>
                <a:spcPts val="1000"/>
              </a:spcBef>
              <a:spcAft>
                <a:spcPts val="0"/>
              </a:spcAft>
              <a:buClr>
                <a:srgbClr val="CB1F54"/>
              </a:buClr>
              <a:buSzTx/>
              <a:buFontTx/>
              <a:buNone/>
              <a:tabLst/>
              <a:defRPr/>
            </a:pPr>
            <a:endParaRPr lang="en-US"/>
          </a:p>
          <a:p>
            <a:pPr marL="0" marR="0" lvl="0" indent="0" algn="l" defTabSz="914400" rtl="0" eaLnBrk="1" fontAlgn="auto" latinLnBrk="0" hangingPunct="1">
              <a:lnSpc>
                <a:spcPct val="110000"/>
              </a:lnSpc>
              <a:spcBef>
                <a:spcPts val="1000"/>
              </a:spcBef>
              <a:spcAft>
                <a:spcPts val="0"/>
              </a:spcAft>
              <a:buClr>
                <a:srgbClr val="CB1F54"/>
              </a:buClr>
              <a:buSzTx/>
              <a:buFontTx/>
              <a:buNone/>
              <a:tabLst/>
              <a:defRPr/>
            </a:pPr>
            <a:endParaRPr lang="en-US"/>
          </a:p>
          <a:p>
            <a:pPr lvl="0"/>
            <a:endParaRPr lang="en-US"/>
          </a:p>
        </p:txBody>
      </p:sp>
      <p:sp>
        <p:nvSpPr>
          <p:cNvPr id="10" name="Content Placeholder 5"/>
          <p:cNvSpPr>
            <a:spLocks noGrp="1"/>
          </p:cNvSpPr>
          <p:nvPr>
            <p:ph sz="quarter" idx="15" hasCustomPrompt="1"/>
          </p:nvPr>
        </p:nvSpPr>
        <p:spPr>
          <a:xfrm>
            <a:off x="1" y="1721455"/>
            <a:ext cx="3733800" cy="2234460"/>
          </a:xfrm>
        </p:spPr>
        <p:txBody>
          <a:bodyPr/>
          <a:lstStyle>
            <a:lvl1pPr marL="0" indent="0">
              <a:lnSpc>
                <a:spcPct val="110000"/>
              </a:lnSpc>
              <a:buFontTx/>
              <a:buNone/>
              <a:defRPr sz="180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	</a:t>
            </a:r>
          </a:p>
          <a:p>
            <a:pPr lvl="0"/>
            <a:r>
              <a:rPr lang="en-US"/>
              <a:t>            Click to add photo</a:t>
            </a:r>
          </a:p>
        </p:txBody>
      </p:sp>
      <p:sp>
        <p:nvSpPr>
          <p:cNvPr id="11" name="Content Placeholder 5"/>
          <p:cNvSpPr>
            <a:spLocks noGrp="1"/>
          </p:cNvSpPr>
          <p:nvPr>
            <p:ph sz="quarter" idx="16" hasCustomPrompt="1"/>
          </p:nvPr>
        </p:nvSpPr>
        <p:spPr>
          <a:xfrm>
            <a:off x="614463" y="4180759"/>
            <a:ext cx="3119337" cy="1528063"/>
          </a:xfrm>
        </p:spPr>
        <p:txBody>
          <a:bodyPr/>
          <a:lstStyle>
            <a:lvl1pPr marL="0" indent="0">
              <a:lnSpc>
                <a:spcPct val="130000"/>
              </a:lnSpc>
              <a:buFontTx/>
              <a:buNone/>
              <a:defRPr sz="1400" b="1" i="0" baseline="0">
                <a:solidFill>
                  <a:schemeClr val="accent3"/>
                </a:solidFill>
                <a:latin typeface="Arial" charset="0"/>
                <a:ea typeface="Arial" charset="0"/>
                <a:cs typeface="Arial"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call-out (or delete)</a:t>
            </a:r>
          </a:p>
        </p:txBody>
      </p:sp>
    </p:spTree>
    <p:extLst>
      <p:ext uri="{BB962C8B-B14F-4D97-AF65-F5344CB8AC3E}">
        <p14:creationId xmlns:p14="http://schemas.microsoft.com/office/powerpoint/2010/main" val="3412763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with Tab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
        <p:nvSpPr>
          <p:cNvPr id="7" name="Slide Number Placeholder 6"/>
          <p:cNvSpPr>
            <a:spLocks noGrp="1"/>
          </p:cNvSpPr>
          <p:nvPr>
            <p:ph type="sldNum" sz="quarter" idx="12"/>
          </p:nvPr>
        </p:nvSpPr>
        <p:spPr>
          <a:xfrm>
            <a:off x="8778240" y="6509622"/>
            <a:ext cx="2743200" cy="365125"/>
          </a:xfrm>
        </p:spPr>
        <p:txBody>
          <a:bodyPr/>
          <a:lstStyle/>
          <a:p>
            <a:fld id="{CA49D0EE-DE7F-324B-A84C-F36708423CDB}" type="slidenum">
              <a:rPr lang="en-US" smtClean="0"/>
              <a:t>‹#›</a:t>
            </a:fld>
            <a:endParaRPr lang="en-US"/>
          </a:p>
        </p:txBody>
      </p:sp>
      <p:sp>
        <p:nvSpPr>
          <p:cNvPr id="9" name="Table Placeholder 8"/>
          <p:cNvSpPr>
            <a:spLocks noGrp="1"/>
          </p:cNvSpPr>
          <p:nvPr>
            <p:ph type="tbl" sz="quarter" idx="13"/>
          </p:nvPr>
        </p:nvSpPr>
        <p:spPr>
          <a:xfrm>
            <a:off x="612775" y="1920875"/>
            <a:ext cx="10972800" cy="3985655"/>
          </a:xfrm>
        </p:spPr>
        <p:txBody>
          <a:bodyPr/>
          <a:lstStyle>
            <a:lvl1pPr marL="0" indent="0" rtl="0" eaLnBrk="1" fontAlgn="auto" latinLnBrk="0" hangingPunct="1">
              <a:buNone/>
              <a:defRPr lang="en-US" sz="2000" b="0" i="0" u="none" strike="noStrike" smtClean="0">
                <a:effectLst/>
              </a:defRPr>
            </a:lvl1pPr>
          </a:lstStyle>
          <a:p>
            <a:endParaRPr lang="en-US"/>
          </a:p>
        </p:txBody>
      </p:sp>
      <p:sp>
        <p:nvSpPr>
          <p:cNvPr id="8" name="Table Placeholder 8"/>
          <p:cNvSpPr>
            <a:spLocks noGrp="1"/>
          </p:cNvSpPr>
          <p:nvPr>
            <p:ph type="tbl" sz="quarter" idx="14" hasCustomPrompt="1"/>
          </p:nvPr>
        </p:nvSpPr>
        <p:spPr>
          <a:xfrm>
            <a:off x="612648" y="6054811"/>
            <a:ext cx="10972800" cy="300682"/>
          </a:xfrm>
        </p:spPr>
        <p:txBody>
          <a:bodyPr/>
          <a:lstStyle>
            <a:lvl1pPr marL="0" indent="0" rtl="0" eaLnBrk="1" fontAlgn="auto" latinLnBrk="0" hangingPunct="1">
              <a:buNone/>
              <a:defRPr lang="en-US" sz="1100" b="0" i="0" u="none" strike="noStrike" smtClean="0">
                <a:solidFill>
                  <a:schemeClr val="tx2"/>
                </a:solidFill>
                <a:effectLst/>
              </a:defRPr>
            </a:lvl1pPr>
          </a:lstStyle>
          <a:p>
            <a:r>
              <a:rPr lang="en-US"/>
              <a:t>Source:</a:t>
            </a:r>
          </a:p>
        </p:txBody>
      </p:sp>
    </p:spTree>
    <p:extLst>
      <p:ext uri="{BB962C8B-B14F-4D97-AF65-F5344CB8AC3E}">
        <p14:creationId xmlns:p14="http://schemas.microsoft.com/office/powerpoint/2010/main" val="16388736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8778240" y="6509622"/>
            <a:ext cx="2743200" cy="365125"/>
          </a:xfrm>
        </p:spPr>
        <p:txBody>
          <a:bodyPr/>
          <a:lstStyle/>
          <a:p>
            <a:fld id="{CA49D0EE-DE7F-324B-A84C-F36708423CDB}" type="slidenum">
              <a:rPr lang="en-US" smtClean="0"/>
              <a:pPr/>
              <a:t>‹#›</a:t>
            </a:fld>
            <a:endParaRPr lang="en-US"/>
          </a:p>
        </p:txBody>
      </p:sp>
    </p:spTree>
    <p:extLst>
      <p:ext uri="{BB962C8B-B14F-4D97-AF65-F5344CB8AC3E}">
        <p14:creationId xmlns:p14="http://schemas.microsoft.com/office/powerpoint/2010/main" val="8367729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mparison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CA49D0EE-DE7F-324B-A84C-F36708423CDB}" type="slidenum">
              <a:rPr lang="en-US" smtClean="0"/>
              <a:pPr/>
              <a:t>‹#›</a:t>
            </a:fld>
            <a:endParaRPr lang="en-US"/>
          </a:p>
        </p:txBody>
      </p:sp>
      <p:sp>
        <p:nvSpPr>
          <p:cNvPr id="6" name="Content Placeholder 5"/>
          <p:cNvSpPr>
            <a:spLocks noGrp="1"/>
          </p:cNvSpPr>
          <p:nvPr>
            <p:ph sz="quarter" idx="12"/>
          </p:nvPr>
        </p:nvSpPr>
        <p:spPr>
          <a:xfrm>
            <a:off x="612775" y="2523067"/>
            <a:ext cx="5381625" cy="3793596"/>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13"/>
          </p:nvPr>
        </p:nvSpPr>
        <p:spPr>
          <a:xfrm>
            <a:off x="6180138" y="2523067"/>
            <a:ext cx="5405437" cy="3793596"/>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p:cNvSpPr>
            <a:spLocks noGrp="1"/>
          </p:cNvSpPr>
          <p:nvPr>
            <p:ph sz="quarter" idx="14"/>
          </p:nvPr>
        </p:nvSpPr>
        <p:spPr>
          <a:xfrm>
            <a:off x="612775" y="1795463"/>
            <a:ext cx="5381625" cy="727075"/>
          </a:xfrm>
        </p:spPr>
        <p:txBody>
          <a:bodyPr/>
          <a:lstStyle>
            <a:lvl1pPr marL="0" indent="0">
              <a:buNone/>
              <a:defRPr sz="2400" b="1"/>
            </a:lvl1pPr>
          </a:lstStyle>
          <a:p>
            <a:pPr lvl="0"/>
            <a:endParaRPr lang="en-US"/>
          </a:p>
        </p:txBody>
      </p:sp>
      <p:sp>
        <p:nvSpPr>
          <p:cNvPr id="12" name="Content Placeholder 11"/>
          <p:cNvSpPr>
            <a:spLocks noGrp="1"/>
          </p:cNvSpPr>
          <p:nvPr>
            <p:ph sz="quarter" idx="15"/>
          </p:nvPr>
        </p:nvSpPr>
        <p:spPr>
          <a:xfrm>
            <a:off x="6180138" y="1795463"/>
            <a:ext cx="5405437" cy="727075"/>
          </a:xfrm>
        </p:spPr>
        <p:txBody>
          <a:bodyPr/>
          <a:lstStyle>
            <a:lvl1pPr marL="0" indent="0">
              <a:buNone/>
              <a:defRPr sz="2400" b="1"/>
            </a:lvl1pPr>
          </a:lstStyle>
          <a:p>
            <a:pPr lvl="0"/>
            <a:endParaRPr lang="en-US"/>
          </a:p>
        </p:txBody>
      </p:sp>
      <p:cxnSp>
        <p:nvCxnSpPr>
          <p:cNvPr id="14" name="Straight Connector 13"/>
          <p:cNvCxnSpPr/>
          <p:nvPr userDrawn="1"/>
        </p:nvCxnSpPr>
        <p:spPr>
          <a:xfrm>
            <a:off x="6079065" y="1795463"/>
            <a:ext cx="0" cy="4521200"/>
          </a:xfrm>
          <a:prstGeom prst="line">
            <a:avLst/>
          </a:prstGeom>
          <a:ln w="9525" cmpd="sng">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23622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3/5/25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matchingName="Section Divider">
  <p:cSld name="1_Section Divider">
    <p:bg>
      <p:bgPr>
        <a:solidFill>
          <a:schemeClr val="accent1"/>
        </a:solidFill>
        <a:effectLst/>
      </p:bgPr>
    </p:bg>
    <p:spTree>
      <p:nvGrpSpPr>
        <p:cNvPr id="1" name="Shape 30"/>
        <p:cNvGrpSpPr/>
        <p:nvPr/>
      </p:nvGrpSpPr>
      <p:grpSpPr>
        <a:xfrm>
          <a:off x="0" y="0"/>
          <a:ext cx="0" cy="0"/>
          <a:chOff x="0" y="0"/>
          <a:chExt cx="0" cy="0"/>
        </a:xfrm>
      </p:grpSpPr>
      <p:sp>
        <p:nvSpPr>
          <p:cNvPr id="31" name="Google Shape;31;p41"/>
          <p:cNvSpPr txBox="1">
            <a:spLocks noGrp="1"/>
          </p:cNvSpPr>
          <p:nvPr>
            <p:ph type="title"/>
          </p:nvPr>
        </p:nvSpPr>
        <p:spPr>
          <a:xfrm>
            <a:off x="612648" y="2295144"/>
            <a:ext cx="10972800" cy="87607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C6294"/>
              </a:buClr>
              <a:buSzPts val="4600"/>
              <a:buFont typeface="Calibri"/>
              <a:buNone/>
              <a:defRPr sz="4600" cap="none">
                <a:latin typeface="Calibri" panose="020F0502020204030204" pitchFamily="34" charset="0"/>
                <a:cs typeface="Calibri" panose="020F050202020403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41"/>
          <p:cNvSpPr txBox="1">
            <a:spLocks noGrp="1"/>
          </p:cNvSpPr>
          <p:nvPr>
            <p:ph type="sldNum" idx="12"/>
          </p:nvPr>
        </p:nvSpPr>
        <p:spPr>
          <a:xfrm>
            <a:off x="8778240" y="650962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panose="020F0502020204030204" pitchFamily="34" charset="0"/>
                <a:ea typeface="Calibri" panose="020F0502020204030204" pitchFamily="34" charset="0"/>
                <a:cs typeface="Calibri" panose="020F0502020204030204" pitchFamily="34" charset="0"/>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9pPr>
          </a:lstStyle>
          <a:p>
            <a:fld id="{00000000-1234-1234-1234-123412341234}" type="slidenum">
              <a:rPr lang="en-US" smtClean="0"/>
              <a:pPr/>
              <a:t>‹#›</a:t>
            </a:fld>
            <a:endParaRPr lang="en-US"/>
          </a:p>
        </p:txBody>
      </p:sp>
      <p:sp>
        <p:nvSpPr>
          <p:cNvPr id="33" name="Google Shape;33;p41"/>
          <p:cNvSpPr txBox="1">
            <a:spLocks noGrp="1"/>
          </p:cNvSpPr>
          <p:nvPr>
            <p:ph type="body" idx="1"/>
          </p:nvPr>
        </p:nvSpPr>
        <p:spPr>
          <a:xfrm>
            <a:off x="612648" y="3335030"/>
            <a:ext cx="10761663" cy="21859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3600"/>
              <a:buNone/>
              <a:defRPr sz="3600" b="1">
                <a:solidFill>
                  <a:schemeClr val="lt1"/>
                </a:solidFill>
                <a:latin typeface="Calibri" panose="020F0502020204030204" pitchFamily="34" charset="0"/>
                <a:ea typeface="Calibri" panose="020F0502020204030204" pitchFamily="34" charset="0"/>
                <a:cs typeface="Calibri" panose="020F0502020204030204" pitchFamily="34" charset="0"/>
                <a:sym typeface="Aria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699131128"/>
      </p:ext>
    </p:extLst>
  </p:cSld>
  <p:clrMapOvr>
    <a:masterClrMapping/>
  </p:clrMapOvr>
  <p:extLst>
    <p:ext uri="{DCECCB84-F9BA-43D5-87BE-67443E8EF086}">
      <p15:sldGuideLst xmlns:p15="http://schemas.microsoft.com/office/powerpoint/2012/main">
        <p15:guide id="1" orient="horz" pos="151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3/5/25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image" Target="../media/image1.png"/><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theme" Target="../theme/theme3.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3/5/25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C6294"/>
              </a:buClr>
              <a:buSzPts val="4400"/>
              <a:buFont typeface="Calibri"/>
              <a:buNone/>
              <a:defRPr sz="4400" b="0" i="0" u="none" strike="noStrike" cap="none">
                <a:solidFill>
                  <a:srgbClr val="1C629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accent6"/>
              </a:buClr>
              <a:buSzPts val="2800"/>
              <a:buFont typeface="Arial"/>
              <a:buChar char="•"/>
              <a:defRPr sz="2800" b="0" i="0" u="none" strike="noStrike" cap="none">
                <a:solidFill>
                  <a:srgbClr val="5A696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accent6"/>
              </a:buClr>
              <a:buSzPts val="2400"/>
              <a:buFont typeface="Arial"/>
              <a:buChar char="•"/>
              <a:defRPr sz="2400" b="0" i="0" u="none" strike="noStrike" cap="none">
                <a:solidFill>
                  <a:srgbClr val="3C4647"/>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accent6"/>
              </a:buClr>
              <a:buSzPts val="2000"/>
              <a:buFont typeface="Arial"/>
              <a:buChar char="•"/>
              <a:defRPr sz="2000" b="0" i="0" u="none" strike="noStrike" cap="none">
                <a:solidFill>
                  <a:srgbClr val="3C4647"/>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accent6"/>
              </a:buClr>
              <a:buSzPts val="1800"/>
              <a:buFont typeface="Arial"/>
              <a:buChar char="•"/>
              <a:defRPr sz="1800" b="0" i="0" u="none" strike="noStrike" cap="none">
                <a:solidFill>
                  <a:srgbClr val="3C4647"/>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accent6"/>
              </a:buClr>
              <a:buSzPts val="1800"/>
              <a:buFont typeface="Arial"/>
              <a:buChar char="•"/>
              <a:defRPr sz="1800" b="0" i="0" u="none" strike="noStrike" cap="none">
                <a:solidFill>
                  <a:srgbClr val="3C4647"/>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6"/>
          <p:cNvSpPr txBox="1">
            <a:spLocks noGrp="1"/>
          </p:cNvSpPr>
          <p:nvPr>
            <p:ph type="sldNum" idx="12"/>
          </p:nvPr>
        </p:nvSpPr>
        <p:spPr>
          <a:xfrm>
            <a:off x="8610600" y="6383652"/>
            <a:ext cx="2743200" cy="246331"/>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24374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3" name="Google Shape;13;p36"/>
          <p:cNvSpPr/>
          <p:nvPr/>
        </p:nvSpPr>
        <p:spPr>
          <a:xfrm>
            <a:off x="11943184" y="0"/>
            <a:ext cx="248816" cy="6858000"/>
          </a:xfrm>
          <a:prstGeom prst="rect">
            <a:avLst/>
          </a:prstGeom>
          <a:gradFill>
            <a:gsLst>
              <a:gs pos="0">
                <a:srgbClr val="F3F9FC"/>
              </a:gs>
              <a:gs pos="77000">
                <a:srgbClr val="1C6294"/>
              </a:gs>
              <a:gs pos="100000">
                <a:srgbClr val="83A9D2"/>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4" name="Google Shape;14;p36"/>
          <p:cNvPicPr preferRelativeResize="0"/>
          <p:nvPr/>
        </p:nvPicPr>
        <p:blipFill rotWithShape="1">
          <a:blip r:embed="rId26">
            <a:alphaModFix/>
          </a:blip>
          <a:srcRect/>
          <a:stretch/>
        </p:blipFill>
        <p:spPr>
          <a:xfrm>
            <a:off x="838200" y="6284657"/>
            <a:ext cx="1425907" cy="444322"/>
          </a:xfrm>
          <a:prstGeom prst="rect">
            <a:avLst/>
          </a:prstGeom>
          <a:noFill/>
          <a:ln>
            <a:noFill/>
          </a:ln>
        </p:spPr>
      </p:pic>
    </p:spTree>
    <p:extLst>
      <p:ext uri="{BB962C8B-B14F-4D97-AF65-F5344CB8AC3E}">
        <p14:creationId xmlns:p14="http://schemas.microsoft.com/office/powerpoint/2010/main" val="4086875699"/>
      </p:ext>
    </p:extLst>
  </p:cSld>
  <p:clrMap bg1="lt1" tx1="dk1" bg2="dk2" tx2="lt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82" r:id="rId12"/>
    <p:sldLayoutId id="2147483781" r:id="rId13"/>
    <p:sldLayoutId id="2147483786" r:id="rId14"/>
    <p:sldLayoutId id="2147483675" r:id="rId15"/>
    <p:sldLayoutId id="2147483783" r:id="rId16"/>
    <p:sldLayoutId id="2147483784" r:id="rId17"/>
    <p:sldLayoutId id="2147483768" r:id="rId18"/>
    <p:sldLayoutId id="2147483785" r:id="rId19"/>
    <p:sldLayoutId id="2147483769" r:id="rId20"/>
    <p:sldLayoutId id="2147483770" r:id="rId21"/>
    <p:sldLayoutId id="2147483799" r:id="rId22"/>
    <p:sldLayoutId id="2147483771" r:id="rId23"/>
    <p:sldLayoutId id="2147483772" r:id="rId2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610600" y="6383652"/>
            <a:ext cx="2743200" cy="246331"/>
          </a:xfrm>
          <a:prstGeom prst="rect">
            <a:avLst/>
          </a:prstGeom>
        </p:spPr>
        <p:txBody>
          <a:bodyPr vert="horz" lIns="91440" tIns="45720" rIns="91440" bIns="45720" rtlCol="0" anchor="ctr"/>
          <a:lstStyle>
            <a:lvl1pPr algn="r">
              <a:defRPr sz="1200">
                <a:solidFill>
                  <a:schemeClr val="bg2">
                    <a:lumMod val="25000"/>
                  </a:schemeClr>
                </a:solidFill>
              </a:defRPr>
            </a:lvl1pPr>
          </a:lstStyle>
          <a:p>
            <a:fld id="{CA49D0EE-DE7F-324B-A84C-F36708423CDB}" type="slidenum">
              <a:rPr lang="en-US" smtClean="0"/>
              <a:pPr/>
              <a:t>‹#›</a:t>
            </a:fld>
            <a:endParaRPr lang="en-US"/>
          </a:p>
        </p:txBody>
      </p:sp>
      <p:sp>
        <p:nvSpPr>
          <p:cNvPr id="7" name="Rectangle 6">
            <a:extLst>
              <a:ext uri="{FF2B5EF4-FFF2-40B4-BE49-F238E27FC236}">
                <a16:creationId xmlns:a16="http://schemas.microsoft.com/office/drawing/2014/main" id="{D7FFE9DF-32E1-4CC5-BEA5-65720854CC77}"/>
              </a:ext>
            </a:extLst>
          </p:cNvPr>
          <p:cNvSpPr/>
          <p:nvPr/>
        </p:nvSpPr>
        <p:spPr>
          <a:xfrm>
            <a:off x="11943184" y="0"/>
            <a:ext cx="248816" cy="6858000"/>
          </a:xfrm>
          <a:prstGeom prst="rect">
            <a:avLst/>
          </a:prstGeom>
          <a:gradFill>
            <a:gsLst>
              <a:gs pos="100000">
                <a:srgbClr val="83A9D2"/>
              </a:gs>
              <a:gs pos="0">
                <a:schemeClr val="accent1">
                  <a:lumMod val="5000"/>
                  <a:lumOff val="95000"/>
                </a:schemeClr>
              </a:gs>
              <a:gs pos="77000">
                <a:schemeClr val="accent6">
                  <a:lumMod val="75000"/>
                </a:schemeClr>
              </a:gs>
              <a:gs pos="0">
                <a:schemeClr val="accent1">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CBBC761-3BA7-4CDB-8999-B6A3FD13BF9A}"/>
              </a:ext>
            </a:extLst>
          </p:cNvPr>
          <p:cNvPicPr>
            <a:picLocks noChangeAspect="1"/>
          </p:cNvPicPr>
          <p:nvPr/>
        </p:nvPicPr>
        <p:blipFill>
          <a:blip r:embed="rId27">
            <a:extLst>
              <a:ext uri="{28A0092B-C50C-407E-A947-70E740481C1C}">
                <a14:useLocalDpi xmlns:a14="http://schemas.microsoft.com/office/drawing/2010/main"/>
              </a:ext>
            </a:extLst>
          </a:blip>
          <a:srcRect/>
          <a:stretch>
            <a:fillRect/>
          </a:stretch>
        </p:blipFill>
        <p:spPr bwMode="auto">
          <a:xfrm>
            <a:off x="838200" y="6284657"/>
            <a:ext cx="1425907" cy="4443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994876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16"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 id="2147483755" r:id="rId20"/>
    <p:sldLayoutId id="2147483687" r:id="rId21"/>
    <p:sldLayoutId id="2147483682" r:id="rId22"/>
    <p:sldLayoutId id="2147483686" r:id="rId23"/>
    <p:sldLayoutId id="2147483692" r:id="rId24"/>
    <p:sldLayoutId id="2147483741" r:id="rId25"/>
  </p:sldLayoutIdLst>
  <p:hf hdr="0" dt="0"/>
  <p:txStyles>
    <p:titleStyle>
      <a:lvl1pPr algn="l" defTabSz="914400" rtl="0" eaLnBrk="1" latinLnBrk="0" hangingPunct="1">
        <a:lnSpc>
          <a:spcPct val="90000"/>
        </a:lnSpc>
        <a:spcBef>
          <a:spcPct val="0"/>
        </a:spcBef>
        <a:buNone/>
        <a:defRPr sz="4400" kern="1200">
          <a:solidFill>
            <a:schemeClr val="accent6">
              <a:lumMod val="7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6"/>
        </a:buClr>
        <a:buFont typeface="Arial" panose="020B0604020202020204" pitchFamily="34" charset="0"/>
        <a:buChar char="•"/>
        <a:defRPr sz="2800" kern="1200">
          <a:solidFill>
            <a:schemeClr val="accent4">
              <a:lumMod val="7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6"/>
        </a:buClr>
        <a:buFont typeface="Arial" panose="020B0604020202020204" pitchFamily="34" charset="0"/>
        <a:buChar char="•"/>
        <a:defRPr sz="2400" kern="1200">
          <a:solidFill>
            <a:schemeClr val="accent4">
              <a:lumMod val="50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6"/>
        </a:buClr>
        <a:buFont typeface="Arial" panose="020B0604020202020204" pitchFamily="34" charset="0"/>
        <a:buChar char="•"/>
        <a:defRPr sz="2000" kern="1200">
          <a:solidFill>
            <a:schemeClr val="accent4">
              <a:lumMod val="50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accent4">
              <a:lumMod val="50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accent4">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7.xml"/><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8.xml"/><Relationship Id="rId1" Type="http://schemas.openxmlformats.org/officeDocument/2006/relationships/slideLayout" Target="../slideLayouts/slideLayout3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6.xml"/><Relationship Id="rId1" Type="http://schemas.openxmlformats.org/officeDocument/2006/relationships/slideLayout" Target="../slideLayouts/slideLayout37.xml"/></Relationships>
</file>

<file path=ppt/slides/_rels/slide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7.xml"/><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3.xml"/><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cs typeface="Calibri Light"/>
              </a:rPr>
              <a:t>Evidence Synthesis</a:t>
            </a:r>
            <a:br>
              <a:rPr lang="en-US" dirty="0">
                <a:ea typeface="Calibri Light"/>
                <a:cs typeface="Calibri Light"/>
              </a:rPr>
            </a:br>
            <a:r>
              <a:rPr lang="en-US" dirty="0">
                <a:cs typeface="Calibri Light"/>
              </a:rPr>
              <a:t>PPT Template</a:t>
            </a:r>
          </a:p>
        </p:txBody>
      </p:sp>
      <p:sp>
        <p:nvSpPr>
          <p:cNvPr id="3" name="Subtitle 2"/>
          <p:cNvSpPr>
            <a:spLocks noGrp="1"/>
          </p:cNvSpPr>
          <p:nvPr>
            <p:ph type="subTitle" idx="1"/>
          </p:nvPr>
        </p:nvSpPr>
        <p:spPr/>
        <p:txBody>
          <a:bodyPr vert="horz" lIns="91440" tIns="45720" rIns="91440" bIns="45720" rtlCol="0" anchor="t">
            <a:normAutofit/>
          </a:bodyPr>
          <a:lstStyle/>
          <a:p>
            <a:r>
              <a:rPr lang="en-US" dirty="0">
                <a:cs typeface="Calibri"/>
              </a:rPr>
              <a:t>To Be Adapted and Designed by Program Teams to Guide the Self Study</a:t>
            </a: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D3A9E-C821-4854-17A8-9DFE2A104DF0}"/>
              </a:ext>
            </a:extLst>
          </p:cNvPr>
          <p:cNvSpPr>
            <a:spLocks noGrp="1"/>
          </p:cNvSpPr>
          <p:nvPr>
            <p:ph type="title"/>
          </p:nvPr>
        </p:nvSpPr>
        <p:spPr>
          <a:xfrm>
            <a:off x="545013" y="336549"/>
            <a:ext cx="11385049" cy="522000"/>
          </a:xfrm>
        </p:spPr>
        <p:txBody>
          <a:bodyPr>
            <a:normAutofit fontScale="90000"/>
          </a:bodyPr>
          <a:lstStyle/>
          <a:p>
            <a:r>
              <a:rPr lang="en-US" b="1" dirty="0">
                <a:cs typeface="Calibri Light"/>
              </a:rPr>
              <a:t>1.5 Assessment of Candidates’ Leadership Potential</a:t>
            </a:r>
            <a:endParaRPr lang="en-US" b="1" dirty="0"/>
          </a:p>
        </p:txBody>
      </p:sp>
      <p:sp>
        <p:nvSpPr>
          <p:cNvPr id="4" name="TextBox 3">
            <a:extLst>
              <a:ext uri="{FF2B5EF4-FFF2-40B4-BE49-F238E27FC236}">
                <a16:creationId xmlns:a16="http://schemas.microsoft.com/office/drawing/2014/main" id="{9A6DBA9E-3B8F-7269-A8D3-253272FB5579}"/>
              </a:ext>
            </a:extLst>
          </p:cNvPr>
          <p:cNvSpPr txBox="1"/>
          <p:nvPr/>
        </p:nvSpPr>
        <p:spPr>
          <a:xfrm>
            <a:off x="545014" y="856569"/>
            <a:ext cx="11101971" cy="10572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5000"/>
              </a:lnSpc>
            </a:pPr>
            <a:r>
              <a:rPr lang="en-US" sz="1650" i="1" dirty="0">
                <a:solidFill>
                  <a:schemeClr val="tx1">
                    <a:lumMod val="75000"/>
                    <a:lumOff val="25000"/>
                  </a:schemeClr>
                </a:solidFill>
                <a:ea typeface="+mn-lt"/>
                <a:cs typeface="+mn-lt"/>
              </a:rPr>
              <a:t>As part of the selection process, screened applicants participate in a combination of activities designed to assess their potential as effective equity-centered school leaders. These may include applicant interviews, presentations, simulations, and role-play that require a demonstration of cognitive skills (e.g., communication, problem-solving) and dispositions (e.g., growth mindset, strengths-based thinking).</a:t>
            </a:r>
            <a:endParaRPr lang="en-US" sz="1650" i="1" dirty="0">
              <a:solidFill>
                <a:schemeClr val="tx1">
                  <a:lumMod val="75000"/>
                  <a:lumOff val="25000"/>
                </a:schemeClr>
              </a:solidFill>
            </a:endParaRPr>
          </a:p>
        </p:txBody>
      </p:sp>
      <p:sp>
        <p:nvSpPr>
          <p:cNvPr id="5" name="TextBox 4">
            <a:extLst>
              <a:ext uri="{FF2B5EF4-FFF2-40B4-BE49-F238E27FC236}">
                <a16:creationId xmlns:a16="http://schemas.microsoft.com/office/drawing/2014/main" id="{B525BD6D-2442-26AD-A411-5EE9A5048C56}"/>
              </a:ext>
            </a:extLst>
          </p:cNvPr>
          <p:cNvSpPr txBox="1"/>
          <p:nvPr/>
        </p:nvSpPr>
        <p:spPr>
          <a:xfrm>
            <a:off x="9933418" y="2006914"/>
            <a:ext cx="17663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accent1"/>
                </a:solidFill>
                <a:cs typeface="Calibri"/>
              </a:rPr>
              <a:t>     Preliminary </a:t>
            </a:r>
          </a:p>
          <a:p>
            <a:r>
              <a:rPr lang="en-US" b="1">
                <a:solidFill>
                  <a:schemeClr val="accent1"/>
                </a:solidFill>
                <a:cs typeface="Calibri"/>
              </a:rPr>
              <a:t>         Ratings</a:t>
            </a:r>
          </a:p>
        </p:txBody>
      </p:sp>
      <p:sp>
        <p:nvSpPr>
          <p:cNvPr id="6" name="Rounded Rectangle 5">
            <a:extLst>
              <a:ext uri="{FF2B5EF4-FFF2-40B4-BE49-F238E27FC236}">
                <a16:creationId xmlns:a16="http://schemas.microsoft.com/office/drawing/2014/main" id="{B643132B-5041-F86C-2DAB-70FBAC3A9A15}"/>
              </a:ext>
            </a:extLst>
          </p:cNvPr>
          <p:cNvSpPr/>
          <p:nvPr/>
        </p:nvSpPr>
        <p:spPr>
          <a:xfrm>
            <a:off x="10053802" y="2755007"/>
            <a:ext cx="1645920" cy="1644086"/>
          </a:xfrm>
          <a:prstGeom prst="roundRect">
            <a:avLst/>
          </a:prstGeom>
          <a:solidFill>
            <a:schemeClr val="tx2">
              <a:lumMod val="20000"/>
              <a:lumOff val="80000"/>
            </a:schemeClr>
          </a:solidFill>
          <a:ln/>
        </p:spPr>
        <p:style>
          <a:lnRef idx="1">
            <a:schemeClr val="accent5"/>
          </a:lnRef>
          <a:fillRef idx="2">
            <a:schemeClr val="accent5"/>
          </a:fillRef>
          <a:effectRef idx="1">
            <a:schemeClr val="accent5"/>
          </a:effectRef>
          <a:fontRef idx="minor">
            <a:schemeClr val="dk1"/>
          </a:fontRef>
        </p:style>
        <p:txBody>
          <a:bodyPr lIns="45720" tIns="45720" rIns="45720" bIns="45720" rtlCol="0" anchor="ctr"/>
          <a:lstStyle/>
          <a:p>
            <a:pPr algn="ctr"/>
            <a:r>
              <a:rPr lang="en-US" sz="1600" spc="-40"/>
              <a:t>Design:</a:t>
            </a:r>
          </a:p>
          <a:p>
            <a:pPr algn="ctr"/>
            <a:r>
              <a:rPr lang="en-US" sz="1600" spc="-40"/>
              <a:t> </a:t>
            </a:r>
          </a:p>
        </p:txBody>
      </p:sp>
      <p:sp>
        <p:nvSpPr>
          <p:cNvPr id="11" name="Rounded Rectangle 10">
            <a:extLst>
              <a:ext uri="{FF2B5EF4-FFF2-40B4-BE49-F238E27FC236}">
                <a16:creationId xmlns:a16="http://schemas.microsoft.com/office/drawing/2014/main" id="{A2F5AC36-EB55-1BB5-FD0D-A50678AEFAC1}"/>
              </a:ext>
            </a:extLst>
          </p:cNvPr>
          <p:cNvSpPr/>
          <p:nvPr/>
        </p:nvSpPr>
        <p:spPr>
          <a:xfrm>
            <a:off x="10053802" y="4575975"/>
            <a:ext cx="1645920" cy="1644085"/>
          </a:xfrm>
          <a:prstGeom prst="roundRect">
            <a:avLst/>
          </a:prstGeom>
          <a:solidFill>
            <a:schemeClr val="tx2">
              <a:lumMod val="20000"/>
              <a:lumOff val="80000"/>
            </a:schemeClr>
          </a:solidFill>
        </p:spPr>
        <p:style>
          <a:lnRef idx="1">
            <a:schemeClr val="accent5"/>
          </a:lnRef>
          <a:fillRef idx="2">
            <a:schemeClr val="accent5"/>
          </a:fillRef>
          <a:effectRef idx="1">
            <a:schemeClr val="accent5"/>
          </a:effectRef>
          <a:fontRef idx="minor">
            <a:schemeClr val="dk1"/>
          </a:fontRef>
        </p:style>
        <p:txBody>
          <a:bodyPr lIns="45720" tIns="45720" rIns="45720" bIns="45720" rtlCol="0" anchor="ctr"/>
          <a:lstStyle/>
          <a:p>
            <a:pPr algn="ctr"/>
            <a:r>
              <a:rPr lang="en-US" sz="1600" spc="-40"/>
              <a:t>Implementation:</a:t>
            </a:r>
          </a:p>
          <a:p>
            <a:pPr algn="ctr"/>
            <a:r>
              <a:rPr lang="en-US" sz="1600" spc="-40"/>
              <a:t> </a:t>
            </a:r>
          </a:p>
        </p:txBody>
      </p:sp>
      <p:graphicFrame>
        <p:nvGraphicFramePr>
          <p:cNvPr id="7" name="Table 3">
            <a:extLst>
              <a:ext uri="{FF2B5EF4-FFF2-40B4-BE49-F238E27FC236}">
                <a16:creationId xmlns:a16="http://schemas.microsoft.com/office/drawing/2014/main" id="{6052F8BD-F53D-9BF6-C431-2AB003FC06CF}"/>
              </a:ext>
            </a:extLst>
          </p:cNvPr>
          <p:cNvGraphicFramePr>
            <a:graphicFrameLocks noGrp="1"/>
          </p:cNvGraphicFramePr>
          <p:nvPr>
            <p:extLst>
              <p:ext uri="{D42A27DB-BD31-4B8C-83A1-F6EECF244321}">
                <p14:modId xmlns:p14="http://schemas.microsoft.com/office/powerpoint/2010/main" val="3270868216"/>
              </p:ext>
            </p:extLst>
          </p:nvPr>
        </p:nvGraphicFramePr>
        <p:xfrm>
          <a:off x="545014" y="1915702"/>
          <a:ext cx="4811726" cy="4304358"/>
        </p:xfrm>
        <a:graphic>
          <a:graphicData uri="http://schemas.openxmlformats.org/drawingml/2006/table">
            <a:tbl>
              <a:tblPr firstRow="1" bandRow="1">
                <a:tableStyleId>{5C22544A-7EE6-4342-B048-85BDC9FD1C3A}</a:tableStyleId>
              </a:tblPr>
              <a:tblGrid>
                <a:gridCol w="2405863">
                  <a:extLst>
                    <a:ext uri="{9D8B030D-6E8A-4147-A177-3AD203B41FA5}">
                      <a16:colId xmlns:a16="http://schemas.microsoft.com/office/drawing/2014/main" val="1182033406"/>
                    </a:ext>
                  </a:extLst>
                </a:gridCol>
                <a:gridCol w="2405863">
                  <a:extLst>
                    <a:ext uri="{9D8B030D-6E8A-4147-A177-3AD203B41FA5}">
                      <a16:colId xmlns:a16="http://schemas.microsoft.com/office/drawing/2014/main" val="285368472"/>
                    </a:ext>
                  </a:extLst>
                </a:gridCol>
              </a:tblGrid>
              <a:tr h="888533">
                <a:tc>
                  <a:txBody>
                    <a:bodyPr/>
                    <a:lstStyle/>
                    <a:p>
                      <a:pPr algn="ctr"/>
                      <a:r>
                        <a:rPr lang="en-US" sz="1800" dirty="0">
                          <a:latin typeface="+mn-lt"/>
                        </a:rPr>
                        <a:t>Evidence of Design </a:t>
                      </a:r>
                    </a:p>
                    <a:p>
                      <a:pPr lvl="0" algn="ctr">
                        <a:buNone/>
                      </a:pPr>
                      <a:r>
                        <a:rPr lang="en-US" sz="1450" i="1" dirty="0">
                          <a:latin typeface="+mn-lt"/>
                        </a:rPr>
                        <a:t>(insert links below)</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u="none" strike="noStrike" spc="-70" baseline="0" noProof="0" dirty="0">
                          <a:latin typeface="+mn-lt"/>
                        </a:rPr>
                        <a:t>Implementation Evidence </a:t>
                      </a:r>
                      <a:r>
                        <a:rPr kumimoji="0" lang="en-US" sz="1450" b="1" i="1" u="none" strike="noStrike" kern="1200" cap="none" spc="0" normalizeH="0" baseline="0" noProof="0" dirty="0">
                          <a:ln>
                            <a:noFill/>
                          </a:ln>
                          <a:solidFill>
                            <a:prstClr val="white"/>
                          </a:solidFill>
                          <a:effectLst/>
                          <a:uLnTx/>
                          <a:uFillTx/>
                          <a:latin typeface="+mn-lt"/>
                          <a:ea typeface="+mn-ea"/>
                          <a:cs typeface="+mn-cs"/>
                        </a:rPr>
                        <a:t>(insert links below)</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i="1" spc="-40" baseline="0" dirty="0">
                        <a:latin typeface="+mn-lt"/>
                      </a:endParaRPr>
                    </a:p>
                  </a:txBody>
                  <a:tcPr/>
                </a:tc>
                <a:extLst>
                  <a:ext uri="{0D108BD9-81ED-4DB2-BD59-A6C34878D82A}">
                    <a16:rowId xmlns:a16="http://schemas.microsoft.com/office/drawing/2014/main" val="1744858797"/>
                  </a:ext>
                </a:extLst>
              </a:tr>
              <a:tr h="3415825">
                <a:tc>
                  <a:txBody>
                    <a:bodyPr/>
                    <a:lstStyle/>
                    <a:p>
                      <a:endParaRPr lang="en-US" dirty="0"/>
                    </a:p>
                  </a:txBody>
                  <a:tcPr>
                    <a:solidFill>
                      <a:schemeClr val="tx2">
                        <a:lumMod val="20000"/>
                        <a:lumOff val="80000"/>
                      </a:schemeClr>
                    </a:solidFill>
                  </a:tcPr>
                </a:tc>
                <a:tc>
                  <a:txBody>
                    <a:bodyPr/>
                    <a:lstStyle/>
                    <a:p>
                      <a:endParaRPr lang="en-US" dirty="0"/>
                    </a:p>
                  </a:txBody>
                  <a:tcPr>
                    <a:solidFill>
                      <a:schemeClr val="tx2">
                        <a:lumMod val="20000"/>
                        <a:lumOff val="80000"/>
                      </a:schemeClr>
                    </a:solidFill>
                  </a:tcPr>
                </a:tc>
                <a:extLst>
                  <a:ext uri="{0D108BD9-81ED-4DB2-BD59-A6C34878D82A}">
                    <a16:rowId xmlns:a16="http://schemas.microsoft.com/office/drawing/2014/main" val="3879764665"/>
                  </a:ext>
                </a:extLst>
              </a:tr>
            </a:tbl>
          </a:graphicData>
        </a:graphic>
      </p:graphicFrame>
      <p:graphicFrame>
        <p:nvGraphicFramePr>
          <p:cNvPr id="8" name="Table 7">
            <a:extLst>
              <a:ext uri="{FF2B5EF4-FFF2-40B4-BE49-F238E27FC236}">
                <a16:creationId xmlns:a16="http://schemas.microsoft.com/office/drawing/2014/main" id="{64A0383C-5C4D-6FEA-8586-B8F1EAAF718F}"/>
              </a:ext>
            </a:extLst>
          </p:cNvPr>
          <p:cNvGraphicFramePr>
            <a:graphicFrameLocks noGrp="1"/>
          </p:cNvGraphicFramePr>
          <p:nvPr>
            <p:extLst>
              <p:ext uri="{D42A27DB-BD31-4B8C-83A1-F6EECF244321}">
                <p14:modId xmlns:p14="http://schemas.microsoft.com/office/powerpoint/2010/main" val="1583519911"/>
              </p:ext>
            </p:extLst>
          </p:nvPr>
        </p:nvGraphicFramePr>
        <p:xfrm>
          <a:off x="5613798" y="1915702"/>
          <a:ext cx="4182945" cy="4304358"/>
        </p:xfrm>
        <a:graphic>
          <a:graphicData uri="http://schemas.openxmlformats.org/drawingml/2006/table">
            <a:tbl>
              <a:tblPr firstRow="1" bandRow="1">
                <a:tableStyleId>{5C22544A-7EE6-4342-B048-85BDC9FD1C3A}</a:tableStyleId>
              </a:tblPr>
              <a:tblGrid>
                <a:gridCol w="2089121">
                  <a:extLst>
                    <a:ext uri="{9D8B030D-6E8A-4147-A177-3AD203B41FA5}">
                      <a16:colId xmlns:a16="http://schemas.microsoft.com/office/drawing/2014/main" val="1468297184"/>
                    </a:ext>
                  </a:extLst>
                </a:gridCol>
                <a:gridCol w="2093824">
                  <a:extLst>
                    <a:ext uri="{9D8B030D-6E8A-4147-A177-3AD203B41FA5}">
                      <a16:colId xmlns:a16="http://schemas.microsoft.com/office/drawing/2014/main" val="848919306"/>
                    </a:ext>
                  </a:extLst>
                </a:gridCol>
              </a:tblGrid>
              <a:tr h="888533">
                <a:tc>
                  <a:txBody>
                    <a:bodyPr/>
                    <a:lstStyle/>
                    <a:p>
                      <a:pPr algn="ctr"/>
                      <a:r>
                        <a:rPr lang="en-US" sz="1800" dirty="0">
                          <a:latin typeface="+mn-lt"/>
                        </a:rPr>
                        <a:t>Relative Program Strengths </a:t>
                      </a:r>
                    </a:p>
                  </a:txBody>
                  <a:tcPr/>
                </a:tc>
                <a:tc>
                  <a:txBody>
                    <a:bodyPr/>
                    <a:lstStyle/>
                    <a:p>
                      <a:pPr lvl="0" algn="ctr">
                        <a:buNone/>
                      </a:pPr>
                      <a:r>
                        <a:rPr lang="en-US" sz="1800" dirty="0">
                          <a:latin typeface="+mn-lt"/>
                        </a:rPr>
                        <a:t>Growth Opportunities</a:t>
                      </a:r>
                    </a:p>
                  </a:txBody>
                  <a:tcPr/>
                </a:tc>
                <a:extLst>
                  <a:ext uri="{0D108BD9-81ED-4DB2-BD59-A6C34878D82A}">
                    <a16:rowId xmlns:a16="http://schemas.microsoft.com/office/drawing/2014/main" val="3673525508"/>
                  </a:ext>
                </a:extLst>
              </a:tr>
              <a:tr h="3415825">
                <a:tc>
                  <a:txBody>
                    <a:bodyPr/>
                    <a:lstStyle/>
                    <a:p>
                      <a:endParaRPr lang="en-US" dirty="0"/>
                    </a:p>
                  </a:txBody>
                  <a:tcPr>
                    <a:solidFill>
                      <a:schemeClr val="tx2">
                        <a:lumMod val="20000"/>
                        <a:lumOff val="80000"/>
                      </a:schemeClr>
                    </a:solidFill>
                  </a:tcPr>
                </a:tc>
                <a:tc>
                  <a:txBody>
                    <a:bodyPr/>
                    <a:lstStyle/>
                    <a:p>
                      <a:pPr lvl="0">
                        <a:buNone/>
                      </a:pPr>
                      <a:endParaRPr lang="en-US" dirty="0"/>
                    </a:p>
                  </a:txBody>
                  <a:tcPr>
                    <a:solidFill>
                      <a:schemeClr val="tx2">
                        <a:lumMod val="20000"/>
                        <a:lumOff val="80000"/>
                      </a:schemeClr>
                    </a:solidFill>
                  </a:tcPr>
                </a:tc>
                <a:extLst>
                  <a:ext uri="{0D108BD9-81ED-4DB2-BD59-A6C34878D82A}">
                    <a16:rowId xmlns:a16="http://schemas.microsoft.com/office/drawing/2014/main" val="921349258"/>
                  </a:ext>
                </a:extLst>
              </a:tr>
            </a:tbl>
          </a:graphicData>
        </a:graphic>
      </p:graphicFrame>
    </p:spTree>
    <p:extLst>
      <p:ext uri="{BB962C8B-B14F-4D97-AF65-F5344CB8AC3E}">
        <p14:creationId xmlns:p14="http://schemas.microsoft.com/office/powerpoint/2010/main" val="32635984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D3A9E-C821-4854-17A8-9DFE2A104DF0}"/>
              </a:ext>
            </a:extLst>
          </p:cNvPr>
          <p:cNvSpPr>
            <a:spLocks noGrp="1"/>
          </p:cNvSpPr>
          <p:nvPr>
            <p:ph type="title"/>
          </p:nvPr>
        </p:nvSpPr>
        <p:spPr>
          <a:xfrm>
            <a:off x="545014" y="365125"/>
            <a:ext cx="10808786" cy="522000"/>
          </a:xfrm>
        </p:spPr>
        <p:txBody>
          <a:bodyPr>
            <a:normAutofit fontScale="90000"/>
          </a:bodyPr>
          <a:lstStyle/>
          <a:p>
            <a:r>
              <a:rPr lang="en-US" b="1" dirty="0">
                <a:cs typeface="Calibri Light"/>
              </a:rPr>
              <a:t>1.6 Candidate Selection</a:t>
            </a:r>
            <a:endParaRPr lang="en-US" b="1" dirty="0"/>
          </a:p>
        </p:txBody>
      </p:sp>
      <p:sp>
        <p:nvSpPr>
          <p:cNvPr id="4" name="TextBox 3">
            <a:extLst>
              <a:ext uri="{FF2B5EF4-FFF2-40B4-BE49-F238E27FC236}">
                <a16:creationId xmlns:a16="http://schemas.microsoft.com/office/drawing/2014/main" id="{9A6DBA9E-3B8F-7269-A8D3-253272FB5579}"/>
              </a:ext>
            </a:extLst>
          </p:cNvPr>
          <p:cNvSpPr txBox="1"/>
          <p:nvPr/>
        </p:nvSpPr>
        <p:spPr>
          <a:xfrm>
            <a:off x="545014" y="882443"/>
            <a:ext cx="11101971" cy="7779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pPr>
            <a:r>
              <a:rPr lang="en-US" sz="1650" i="1" dirty="0">
                <a:solidFill>
                  <a:schemeClr val="tx1">
                    <a:lumMod val="75000"/>
                    <a:lumOff val="25000"/>
                  </a:schemeClr>
                </a:solidFill>
                <a:ea typeface="+mn-lt"/>
                <a:cs typeface="+mn-lt"/>
              </a:rPr>
              <a:t>In making final decisions about candidate selection, a diverse and inclusive panel of program stakeholders considers evidence of applicants’ commitment to equity, demonstrated leadership skills and potential, and whether partner districts view them as potential hires.</a:t>
            </a:r>
            <a:endParaRPr lang="en-US" sz="1650" i="1" dirty="0">
              <a:solidFill>
                <a:schemeClr val="tx1">
                  <a:lumMod val="75000"/>
                  <a:lumOff val="25000"/>
                </a:schemeClr>
              </a:solidFill>
            </a:endParaRPr>
          </a:p>
        </p:txBody>
      </p:sp>
      <p:sp>
        <p:nvSpPr>
          <p:cNvPr id="5" name="TextBox 4">
            <a:extLst>
              <a:ext uri="{FF2B5EF4-FFF2-40B4-BE49-F238E27FC236}">
                <a16:creationId xmlns:a16="http://schemas.microsoft.com/office/drawing/2014/main" id="{B525BD6D-2442-26AD-A411-5EE9A5048C56}"/>
              </a:ext>
            </a:extLst>
          </p:cNvPr>
          <p:cNvSpPr txBox="1"/>
          <p:nvPr/>
        </p:nvSpPr>
        <p:spPr>
          <a:xfrm>
            <a:off x="9933418" y="2006914"/>
            <a:ext cx="17663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accent1"/>
                </a:solidFill>
                <a:cs typeface="Calibri"/>
              </a:rPr>
              <a:t>     Preliminary </a:t>
            </a:r>
          </a:p>
          <a:p>
            <a:r>
              <a:rPr lang="en-US" b="1">
                <a:solidFill>
                  <a:schemeClr val="accent1"/>
                </a:solidFill>
                <a:cs typeface="Calibri"/>
              </a:rPr>
              <a:t>         Ratings</a:t>
            </a:r>
          </a:p>
        </p:txBody>
      </p:sp>
      <p:sp>
        <p:nvSpPr>
          <p:cNvPr id="6" name="Rounded Rectangle 5">
            <a:extLst>
              <a:ext uri="{FF2B5EF4-FFF2-40B4-BE49-F238E27FC236}">
                <a16:creationId xmlns:a16="http://schemas.microsoft.com/office/drawing/2014/main" id="{B643132B-5041-F86C-2DAB-70FBAC3A9A15}"/>
              </a:ext>
            </a:extLst>
          </p:cNvPr>
          <p:cNvSpPr/>
          <p:nvPr/>
        </p:nvSpPr>
        <p:spPr>
          <a:xfrm>
            <a:off x="10053802" y="2755007"/>
            <a:ext cx="1645920" cy="1644086"/>
          </a:xfrm>
          <a:prstGeom prst="roundRect">
            <a:avLst/>
          </a:prstGeom>
          <a:solidFill>
            <a:schemeClr val="tx2">
              <a:lumMod val="20000"/>
              <a:lumOff val="80000"/>
            </a:schemeClr>
          </a:solidFill>
          <a:ln/>
        </p:spPr>
        <p:style>
          <a:lnRef idx="1">
            <a:schemeClr val="accent5"/>
          </a:lnRef>
          <a:fillRef idx="2">
            <a:schemeClr val="accent5"/>
          </a:fillRef>
          <a:effectRef idx="1">
            <a:schemeClr val="accent5"/>
          </a:effectRef>
          <a:fontRef idx="minor">
            <a:schemeClr val="dk1"/>
          </a:fontRef>
        </p:style>
        <p:txBody>
          <a:bodyPr lIns="45720" tIns="45720" rIns="45720" bIns="45720" rtlCol="0" anchor="ctr"/>
          <a:lstStyle/>
          <a:p>
            <a:pPr algn="ctr"/>
            <a:r>
              <a:rPr lang="en-US" sz="1600" spc="-40"/>
              <a:t>Design:</a:t>
            </a:r>
          </a:p>
          <a:p>
            <a:pPr algn="ctr"/>
            <a:r>
              <a:rPr lang="en-US" sz="1600" spc="-40"/>
              <a:t> </a:t>
            </a:r>
          </a:p>
        </p:txBody>
      </p:sp>
      <p:sp>
        <p:nvSpPr>
          <p:cNvPr id="11" name="Rounded Rectangle 10">
            <a:extLst>
              <a:ext uri="{FF2B5EF4-FFF2-40B4-BE49-F238E27FC236}">
                <a16:creationId xmlns:a16="http://schemas.microsoft.com/office/drawing/2014/main" id="{A2F5AC36-EB55-1BB5-FD0D-A50678AEFAC1}"/>
              </a:ext>
            </a:extLst>
          </p:cNvPr>
          <p:cNvSpPr/>
          <p:nvPr/>
        </p:nvSpPr>
        <p:spPr>
          <a:xfrm>
            <a:off x="10053802" y="4575975"/>
            <a:ext cx="1645920" cy="1644085"/>
          </a:xfrm>
          <a:prstGeom prst="roundRect">
            <a:avLst/>
          </a:prstGeom>
          <a:solidFill>
            <a:schemeClr val="tx2">
              <a:lumMod val="20000"/>
              <a:lumOff val="80000"/>
            </a:schemeClr>
          </a:solidFill>
        </p:spPr>
        <p:style>
          <a:lnRef idx="1">
            <a:schemeClr val="accent5"/>
          </a:lnRef>
          <a:fillRef idx="2">
            <a:schemeClr val="accent5"/>
          </a:fillRef>
          <a:effectRef idx="1">
            <a:schemeClr val="accent5"/>
          </a:effectRef>
          <a:fontRef idx="minor">
            <a:schemeClr val="dk1"/>
          </a:fontRef>
        </p:style>
        <p:txBody>
          <a:bodyPr lIns="45720" tIns="45720" rIns="45720" bIns="45720" rtlCol="0" anchor="ctr"/>
          <a:lstStyle/>
          <a:p>
            <a:pPr algn="ctr"/>
            <a:r>
              <a:rPr lang="en-US" sz="1600" spc="-40"/>
              <a:t>Implementation:</a:t>
            </a:r>
          </a:p>
          <a:p>
            <a:pPr algn="ctr"/>
            <a:r>
              <a:rPr lang="en-US" sz="1600" spc="-40"/>
              <a:t> </a:t>
            </a:r>
          </a:p>
        </p:txBody>
      </p:sp>
      <p:graphicFrame>
        <p:nvGraphicFramePr>
          <p:cNvPr id="7" name="Table 3">
            <a:extLst>
              <a:ext uri="{FF2B5EF4-FFF2-40B4-BE49-F238E27FC236}">
                <a16:creationId xmlns:a16="http://schemas.microsoft.com/office/drawing/2014/main" id="{BAA1DC12-30C7-F65B-0C4C-1BD062CC6136}"/>
              </a:ext>
            </a:extLst>
          </p:cNvPr>
          <p:cNvGraphicFramePr>
            <a:graphicFrameLocks noGrp="1"/>
          </p:cNvGraphicFramePr>
          <p:nvPr>
            <p:extLst>
              <p:ext uri="{D42A27DB-BD31-4B8C-83A1-F6EECF244321}">
                <p14:modId xmlns:p14="http://schemas.microsoft.com/office/powerpoint/2010/main" val="3270868216"/>
              </p:ext>
            </p:extLst>
          </p:nvPr>
        </p:nvGraphicFramePr>
        <p:xfrm>
          <a:off x="545014" y="1915702"/>
          <a:ext cx="4811726" cy="4304358"/>
        </p:xfrm>
        <a:graphic>
          <a:graphicData uri="http://schemas.openxmlformats.org/drawingml/2006/table">
            <a:tbl>
              <a:tblPr firstRow="1" bandRow="1">
                <a:tableStyleId>{5C22544A-7EE6-4342-B048-85BDC9FD1C3A}</a:tableStyleId>
              </a:tblPr>
              <a:tblGrid>
                <a:gridCol w="2405863">
                  <a:extLst>
                    <a:ext uri="{9D8B030D-6E8A-4147-A177-3AD203B41FA5}">
                      <a16:colId xmlns:a16="http://schemas.microsoft.com/office/drawing/2014/main" val="1182033406"/>
                    </a:ext>
                  </a:extLst>
                </a:gridCol>
                <a:gridCol w="2405863">
                  <a:extLst>
                    <a:ext uri="{9D8B030D-6E8A-4147-A177-3AD203B41FA5}">
                      <a16:colId xmlns:a16="http://schemas.microsoft.com/office/drawing/2014/main" val="285368472"/>
                    </a:ext>
                  </a:extLst>
                </a:gridCol>
              </a:tblGrid>
              <a:tr h="888533">
                <a:tc>
                  <a:txBody>
                    <a:bodyPr/>
                    <a:lstStyle/>
                    <a:p>
                      <a:pPr algn="ctr"/>
                      <a:r>
                        <a:rPr lang="en-US" sz="1800" dirty="0">
                          <a:latin typeface="+mn-lt"/>
                        </a:rPr>
                        <a:t>Evidence of Design </a:t>
                      </a:r>
                    </a:p>
                    <a:p>
                      <a:pPr lvl="0" algn="ctr">
                        <a:buNone/>
                      </a:pPr>
                      <a:r>
                        <a:rPr lang="en-US" sz="1450" i="1" dirty="0">
                          <a:latin typeface="+mn-lt"/>
                        </a:rPr>
                        <a:t>(insert links below)</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u="none" strike="noStrike" spc="-70" baseline="0" noProof="0" dirty="0">
                          <a:latin typeface="+mn-lt"/>
                        </a:rPr>
                        <a:t>Implementation Evidence </a:t>
                      </a:r>
                      <a:r>
                        <a:rPr kumimoji="0" lang="en-US" sz="1450" b="1" i="1" u="none" strike="noStrike" kern="1200" cap="none" spc="0" normalizeH="0" baseline="0" noProof="0" dirty="0">
                          <a:ln>
                            <a:noFill/>
                          </a:ln>
                          <a:solidFill>
                            <a:prstClr val="white"/>
                          </a:solidFill>
                          <a:effectLst/>
                          <a:uLnTx/>
                          <a:uFillTx/>
                          <a:latin typeface="+mn-lt"/>
                          <a:ea typeface="+mn-ea"/>
                          <a:cs typeface="+mn-cs"/>
                        </a:rPr>
                        <a:t>(insert links below)</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i="1" spc="-40" baseline="0" dirty="0">
                        <a:latin typeface="+mn-lt"/>
                      </a:endParaRPr>
                    </a:p>
                  </a:txBody>
                  <a:tcPr/>
                </a:tc>
                <a:extLst>
                  <a:ext uri="{0D108BD9-81ED-4DB2-BD59-A6C34878D82A}">
                    <a16:rowId xmlns:a16="http://schemas.microsoft.com/office/drawing/2014/main" val="1744858797"/>
                  </a:ext>
                </a:extLst>
              </a:tr>
              <a:tr h="3415825">
                <a:tc>
                  <a:txBody>
                    <a:bodyPr/>
                    <a:lstStyle/>
                    <a:p>
                      <a:endParaRPr lang="en-US" dirty="0"/>
                    </a:p>
                  </a:txBody>
                  <a:tcPr>
                    <a:solidFill>
                      <a:schemeClr val="tx2">
                        <a:lumMod val="20000"/>
                        <a:lumOff val="80000"/>
                      </a:schemeClr>
                    </a:solidFill>
                  </a:tcPr>
                </a:tc>
                <a:tc>
                  <a:txBody>
                    <a:bodyPr/>
                    <a:lstStyle/>
                    <a:p>
                      <a:endParaRPr lang="en-US" dirty="0"/>
                    </a:p>
                  </a:txBody>
                  <a:tcPr>
                    <a:solidFill>
                      <a:schemeClr val="tx2">
                        <a:lumMod val="20000"/>
                        <a:lumOff val="80000"/>
                      </a:schemeClr>
                    </a:solidFill>
                  </a:tcPr>
                </a:tc>
                <a:extLst>
                  <a:ext uri="{0D108BD9-81ED-4DB2-BD59-A6C34878D82A}">
                    <a16:rowId xmlns:a16="http://schemas.microsoft.com/office/drawing/2014/main" val="3879764665"/>
                  </a:ext>
                </a:extLst>
              </a:tr>
            </a:tbl>
          </a:graphicData>
        </a:graphic>
      </p:graphicFrame>
      <p:graphicFrame>
        <p:nvGraphicFramePr>
          <p:cNvPr id="8" name="Table 7">
            <a:extLst>
              <a:ext uri="{FF2B5EF4-FFF2-40B4-BE49-F238E27FC236}">
                <a16:creationId xmlns:a16="http://schemas.microsoft.com/office/drawing/2014/main" id="{77DDE917-C015-A6AA-8F9E-6D596A9D684C}"/>
              </a:ext>
            </a:extLst>
          </p:cNvPr>
          <p:cNvGraphicFramePr>
            <a:graphicFrameLocks noGrp="1"/>
          </p:cNvGraphicFramePr>
          <p:nvPr>
            <p:extLst>
              <p:ext uri="{D42A27DB-BD31-4B8C-83A1-F6EECF244321}">
                <p14:modId xmlns:p14="http://schemas.microsoft.com/office/powerpoint/2010/main" val="1583519911"/>
              </p:ext>
            </p:extLst>
          </p:nvPr>
        </p:nvGraphicFramePr>
        <p:xfrm>
          <a:off x="5613798" y="1915702"/>
          <a:ext cx="4182945" cy="4304358"/>
        </p:xfrm>
        <a:graphic>
          <a:graphicData uri="http://schemas.openxmlformats.org/drawingml/2006/table">
            <a:tbl>
              <a:tblPr firstRow="1" bandRow="1">
                <a:tableStyleId>{5C22544A-7EE6-4342-B048-85BDC9FD1C3A}</a:tableStyleId>
              </a:tblPr>
              <a:tblGrid>
                <a:gridCol w="2089121">
                  <a:extLst>
                    <a:ext uri="{9D8B030D-6E8A-4147-A177-3AD203B41FA5}">
                      <a16:colId xmlns:a16="http://schemas.microsoft.com/office/drawing/2014/main" val="1468297184"/>
                    </a:ext>
                  </a:extLst>
                </a:gridCol>
                <a:gridCol w="2093824">
                  <a:extLst>
                    <a:ext uri="{9D8B030D-6E8A-4147-A177-3AD203B41FA5}">
                      <a16:colId xmlns:a16="http://schemas.microsoft.com/office/drawing/2014/main" val="848919306"/>
                    </a:ext>
                  </a:extLst>
                </a:gridCol>
              </a:tblGrid>
              <a:tr h="888533">
                <a:tc>
                  <a:txBody>
                    <a:bodyPr/>
                    <a:lstStyle/>
                    <a:p>
                      <a:pPr algn="ctr"/>
                      <a:r>
                        <a:rPr lang="en-US" sz="1800" dirty="0">
                          <a:latin typeface="+mn-lt"/>
                        </a:rPr>
                        <a:t>Relative Program Strengths </a:t>
                      </a:r>
                    </a:p>
                  </a:txBody>
                  <a:tcPr/>
                </a:tc>
                <a:tc>
                  <a:txBody>
                    <a:bodyPr/>
                    <a:lstStyle/>
                    <a:p>
                      <a:pPr lvl="0" algn="ctr">
                        <a:buNone/>
                      </a:pPr>
                      <a:r>
                        <a:rPr lang="en-US" sz="1800" dirty="0">
                          <a:latin typeface="+mn-lt"/>
                        </a:rPr>
                        <a:t>Growth Opportunities</a:t>
                      </a:r>
                    </a:p>
                  </a:txBody>
                  <a:tcPr/>
                </a:tc>
                <a:extLst>
                  <a:ext uri="{0D108BD9-81ED-4DB2-BD59-A6C34878D82A}">
                    <a16:rowId xmlns:a16="http://schemas.microsoft.com/office/drawing/2014/main" val="3673525508"/>
                  </a:ext>
                </a:extLst>
              </a:tr>
              <a:tr h="3415825">
                <a:tc>
                  <a:txBody>
                    <a:bodyPr/>
                    <a:lstStyle/>
                    <a:p>
                      <a:endParaRPr lang="en-US" dirty="0"/>
                    </a:p>
                  </a:txBody>
                  <a:tcPr>
                    <a:solidFill>
                      <a:schemeClr val="tx2">
                        <a:lumMod val="20000"/>
                        <a:lumOff val="80000"/>
                      </a:schemeClr>
                    </a:solidFill>
                  </a:tcPr>
                </a:tc>
                <a:tc>
                  <a:txBody>
                    <a:bodyPr/>
                    <a:lstStyle/>
                    <a:p>
                      <a:pPr lvl="0">
                        <a:buNone/>
                      </a:pPr>
                      <a:endParaRPr lang="en-US" dirty="0"/>
                    </a:p>
                  </a:txBody>
                  <a:tcPr>
                    <a:solidFill>
                      <a:schemeClr val="tx2">
                        <a:lumMod val="20000"/>
                        <a:lumOff val="80000"/>
                      </a:schemeClr>
                    </a:solidFill>
                  </a:tcPr>
                </a:tc>
                <a:extLst>
                  <a:ext uri="{0D108BD9-81ED-4DB2-BD59-A6C34878D82A}">
                    <a16:rowId xmlns:a16="http://schemas.microsoft.com/office/drawing/2014/main" val="921349258"/>
                  </a:ext>
                </a:extLst>
              </a:tr>
            </a:tbl>
          </a:graphicData>
        </a:graphic>
      </p:graphicFrame>
    </p:spTree>
    <p:extLst>
      <p:ext uri="{BB962C8B-B14F-4D97-AF65-F5344CB8AC3E}">
        <p14:creationId xmlns:p14="http://schemas.microsoft.com/office/powerpoint/2010/main" val="9006684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D3A9E-C821-4854-17A8-9DFE2A104DF0}"/>
              </a:ext>
            </a:extLst>
          </p:cNvPr>
          <p:cNvSpPr>
            <a:spLocks noGrp="1"/>
          </p:cNvSpPr>
          <p:nvPr>
            <p:ph type="title"/>
          </p:nvPr>
        </p:nvSpPr>
        <p:spPr>
          <a:xfrm>
            <a:off x="545014" y="365125"/>
            <a:ext cx="10808786" cy="522000"/>
          </a:xfrm>
        </p:spPr>
        <p:txBody>
          <a:bodyPr>
            <a:normAutofit fontScale="90000"/>
          </a:bodyPr>
          <a:lstStyle/>
          <a:p>
            <a:r>
              <a:rPr lang="en-US" b="1" dirty="0">
                <a:cs typeface="Calibri Light"/>
              </a:rPr>
              <a:t>1.7 Peer Support</a:t>
            </a:r>
            <a:endParaRPr lang="en-US" b="1" dirty="0"/>
          </a:p>
        </p:txBody>
      </p:sp>
      <p:sp>
        <p:nvSpPr>
          <p:cNvPr id="4" name="TextBox 3">
            <a:extLst>
              <a:ext uri="{FF2B5EF4-FFF2-40B4-BE49-F238E27FC236}">
                <a16:creationId xmlns:a16="http://schemas.microsoft.com/office/drawing/2014/main" id="{9A6DBA9E-3B8F-7269-A8D3-253272FB5579}"/>
              </a:ext>
            </a:extLst>
          </p:cNvPr>
          <p:cNvSpPr txBox="1"/>
          <p:nvPr/>
        </p:nvSpPr>
        <p:spPr>
          <a:xfrm>
            <a:off x="545014" y="897502"/>
            <a:ext cx="11101971" cy="34624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50" i="1" dirty="0">
                <a:solidFill>
                  <a:schemeClr val="tx1">
                    <a:lumMod val="75000"/>
                    <a:lumOff val="25000"/>
                  </a:schemeClr>
                </a:solidFill>
                <a:ea typeface="+mn-lt"/>
                <a:cs typeface="+mn-lt"/>
              </a:rPr>
              <a:t>The program has systems and structures to help candidates develop peer support networks (e.g., a cohort structure).</a:t>
            </a:r>
            <a:endParaRPr lang="en-US" sz="1650" i="1" dirty="0">
              <a:solidFill>
                <a:schemeClr val="tx1">
                  <a:lumMod val="75000"/>
                  <a:lumOff val="25000"/>
                </a:schemeClr>
              </a:solidFill>
            </a:endParaRPr>
          </a:p>
        </p:txBody>
      </p:sp>
      <p:sp>
        <p:nvSpPr>
          <p:cNvPr id="5" name="TextBox 4">
            <a:extLst>
              <a:ext uri="{FF2B5EF4-FFF2-40B4-BE49-F238E27FC236}">
                <a16:creationId xmlns:a16="http://schemas.microsoft.com/office/drawing/2014/main" id="{B525BD6D-2442-26AD-A411-5EE9A5048C56}"/>
              </a:ext>
            </a:extLst>
          </p:cNvPr>
          <p:cNvSpPr txBox="1"/>
          <p:nvPr/>
        </p:nvSpPr>
        <p:spPr>
          <a:xfrm>
            <a:off x="9933418" y="2006914"/>
            <a:ext cx="17663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accent1"/>
                </a:solidFill>
                <a:cs typeface="Calibri"/>
              </a:rPr>
              <a:t>     Preliminary </a:t>
            </a:r>
          </a:p>
          <a:p>
            <a:r>
              <a:rPr lang="en-US" b="1">
                <a:solidFill>
                  <a:schemeClr val="accent1"/>
                </a:solidFill>
                <a:cs typeface="Calibri"/>
              </a:rPr>
              <a:t>         Ratings</a:t>
            </a:r>
          </a:p>
        </p:txBody>
      </p:sp>
      <p:sp>
        <p:nvSpPr>
          <p:cNvPr id="6" name="Rounded Rectangle 5">
            <a:extLst>
              <a:ext uri="{FF2B5EF4-FFF2-40B4-BE49-F238E27FC236}">
                <a16:creationId xmlns:a16="http://schemas.microsoft.com/office/drawing/2014/main" id="{B643132B-5041-F86C-2DAB-70FBAC3A9A15}"/>
              </a:ext>
            </a:extLst>
          </p:cNvPr>
          <p:cNvSpPr/>
          <p:nvPr/>
        </p:nvSpPr>
        <p:spPr>
          <a:xfrm>
            <a:off x="10053802" y="2755007"/>
            <a:ext cx="1645920" cy="1644086"/>
          </a:xfrm>
          <a:prstGeom prst="roundRect">
            <a:avLst/>
          </a:prstGeom>
          <a:solidFill>
            <a:schemeClr val="tx2">
              <a:lumMod val="20000"/>
              <a:lumOff val="80000"/>
            </a:schemeClr>
          </a:solidFill>
          <a:ln/>
        </p:spPr>
        <p:style>
          <a:lnRef idx="1">
            <a:schemeClr val="accent5"/>
          </a:lnRef>
          <a:fillRef idx="2">
            <a:schemeClr val="accent5"/>
          </a:fillRef>
          <a:effectRef idx="1">
            <a:schemeClr val="accent5"/>
          </a:effectRef>
          <a:fontRef idx="minor">
            <a:schemeClr val="dk1"/>
          </a:fontRef>
        </p:style>
        <p:txBody>
          <a:bodyPr lIns="45720" tIns="45720" rIns="45720" bIns="45720" rtlCol="0" anchor="ctr"/>
          <a:lstStyle/>
          <a:p>
            <a:pPr algn="ctr"/>
            <a:r>
              <a:rPr lang="en-US" sz="1600" spc="-40"/>
              <a:t>Design:</a:t>
            </a:r>
          </a:p>
          <a:p>
            <a:pPr algn="ctr"/>
            <a:r>
              <a:rPr lang="en-US" sz="1600" spc="-40"/>
              <a:t> </a:t>
            </a:r>
          </a:p>
        </p:txBody>
      </p:sp>
      <p:sp>
        <p:nvSpPr>
          <p:cNvPr id="11" name="Rounded Rectangle 10">
            <a:extLst>
              <a:ext uri="{FF2B5EF4-FFF2-40B4-BE49-F238E27FC236}">
                <a16:creationId xmlns:a16="http://schemas.microsoft.com/office/drawing/2014/main" id="{A2F5AC36-EB55-1BB5-FD0D-A50678AEFAC1}"/>
              </a:ext>
            </a:extLst>
          </p:cNvPr>
          <p:cNvSpPr/>
          <p:nvPr/>
        </p:nvSpPr>
        <p:spPr>
          <a:xfrm>
            <a:off x="10053802" y="4575975"/>
            <a:ext cx="1645920" cy="1644085"/>
          </a:xfrm>
          <a:prstGeom prst="roundRect">
            <a:avLst/>
          </a:prstGeom>
          <a:solidFill>
            <a:schemeClr val="tx2">
              <a:lumMod val="20000"/>
              <a:lumOff val="80000"/>
            </a:schemeClr>
          </a:solidFill>
        </p:spPr>
        <p:style>
          <a:lnRef idx="1">
            <a:schemeClr val="accent5"/>
          </a:lnRef>
          <a:fillRef idx="2">
            <a:schemeClr val="accent5"/>
          </a:fillRef>
          <a:effectRef idx="1">
            <a:schemeClr val="accent5"/>
          </a:effectRef>
          <a:fontRef idx="minor">
            <a:schemeClr val="dk1"/>
          </a:fontRef>
        </p:style>
        <p:txBody>
          <a:bodyPr lIns="45720" tIns="45720" rIns="45720" bIns="45720" rtlCol="0" anchor="ctr"/>
          <a:lstStyle/>
          <a:p>
            <a:pPr algn="ctr"/>
            <a:r>
              <a:rPr lang="en-US" sz="1600" spc="-40"/>
              <a:t>Implementation:</a:t>
            </a:r>
          </a:p>
          <a:p>
            <a:pPr algn="ctr"/>
            <a:r>
              <a:rPr lang="en-US" sz="1600" spc="-40"/>
              <a:t> </a:t>
            </a:r>
          </a:p>
        </p:txBody>
      </p:sp>
      <p:graphicFrame>
        <p:nvGraphicFramePr>
          <p:cNvPr id="7" name="Table 3">
            <a:extLst>
              <a:ext uri="{FF2B5EF4-FFF2-40B4-BE49-F238E27FC236}">
                <a16:creationId xmlns:a16="http://schemas.microsoft.com/office/drawing/2014/main" id="{C4F7B030-B777-3CC2-4112-5BDCE99AB669}"/>
              </a:ext>
            </a:extLst>
          </p:cNvPr>
          <p:cNvGraphicFramePr>
            <a:graphicFrameLocks noGrp="1"/>
          </p:cNvGraphicFramePr>
          <p:nvPr>
            <p:extLst>
              <p:ext uri="{D42A27DB-BD31-4B8C-83A1-F6EECF244321}">
                <p14:modId xmlns:p14="http://schemas.microsoft.com/office/powerpoint/2010/main" val="3270868216"/>
              </p:ext>
            </p:extLst>
          </p:nvPr>
        </p:nvGraphicFramePr>
        <p:xfrm>
          <a:off x="545014" y="1915702"/>
          <a:ext cx="4811726" cy="4304358"/>
        </p:xfrm>
        <a:graphic>
          <a:graphicData uri="http://schemas.openxmlformats.org/drawingml/2006/table">
            <a:tbl>
              <a:tblPr firstRow="1" bandRow="1">
                <a:tableStyleId>{5C22544A-7EE6-4342-B048-85BDC9FD1C3A}</a:tableStyleId>
              </a:tblPr>
              <a:tblGrid>
                <a:gridCol w="2405863">
                  <a:extLst>
                    <a:ext uri="{9D8B030D-6E8A-4147-A177-3AD203B41FA5}">
                      <a16:colId xmlns:a16="http://schemas.microsoft.com/office/drawing/2014/main" val="1182033406"/>
                    </a:ext>
                  </a:extLst>
                </a:gridCol>
                <a:gridCol w="2405863">
                  <a:extLst>
                    <a:ext uri="{9D8B030D-6E8A-4147-A177-3AD203B41FA5}">
                      <a16:colId xmlns:a16="http://schemas.microsoft.com/office/drawing/2014/main" val="285368472"/>
                    </a:ext>
                  </a:extLst>
                </a:gridCol>
              </a:tblGrid>
              <a:tr h="888533">
                <a:tc>
                  <a:txBody>
                    <a:bodyPr/>
                    <a:lstStyle/>
                    <a:p>
                      <a:pPr algn="ctr"/>
                      <a:r>
                        <a:rPr lang="en-US" sz="1800" dirty="0">
                          <a:latin typeface="+mn-lt"/>
                        </a:rPr>
                        <a:t>Evidence of Design </a:t>
                      </a:r>
                    </a:p>
                    <a:p>
                      <a:pPr lvl="0" algn="ctr">
                        <a:buNone/>
                      </a:pPr>
                      <a:r>
                        <a:rPr lang="en-US" sz="1450" i="1" dirty="0">
                          <a:latin typeface="+mn-lt"/>
                        </a:rPr>
                        <a:t>(insert links below)</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u="none" strike="noStrike" spc="-70" baseline="0" noProof="0" dirty="0">
                          <a:latin typeface="+mn-lt"/>
                        </a:rPr>
                        <a:t>Implementation Evidence </a:t>
                      </a:r>
                      <a:r>
                        <a:rPr kumimoji="0" lang="en-US" sz="1450" b="1" i="1" u="none" strike="noStrike" kern="1200" cap="none" spc="0" normalizeH="0" baseline="0" noProof="0" dirty="0">
                          <a:ln>
                            <a:noFill/>
                          </a:ln>
                          <a:solidFill>
                            <a:prstClr val="white"/>
                          </a:solidFill>
                          <a:effectLst/>
                          <a:uLnTx/>
                          <a:uFillTx/>
                          <a:latin typeface="+mn-lt"/>
                          <a:ea typeface="+mn-ea"/>
                          <a:cs typeface="+mn-cs"/>
                        </a:rPr>
                        <a:t>(insert links below)</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i="1" spc="-40" baseline="0" dirty="0">
                        <a:latin typeface="+mn-lt"/>
                      </a:endParaRPr>
                    </a:p>
                  </a:txBody>
                  <a:tcPr/>
                </a:tc>
                <a:extLst>
                  <a:ext uri="{0D108BD9-81ED-4DB2-BD59-A6C34878D82A}">
                    <a16:rowId xmlns:a16="http://schemas.microsoft.com/office/drawing/2014/main" val="1744858797"/>
                  </a:ext>
                </a:extLst>
              </a:tr>
              <a:tr h="3415825">
                <a:tc>
                  <a:txBody>
                    <a:bodyPr/>
                    <a:lstStyle/>
                    <a:p>
                      <a:endParaRPr lang="en-US" dirty="0"/>
                    </a:p>
                  </a:txBody>
                  <a:tcPr>
                    <a:solidFill>
                      <a:schemeClr val="tx2">
                        <a:lumMod val="20000"/>
                        <a:lumOff val="80000"/>
                      </a:schemeClr>
                    </a:solidFill>
                  </a:tcPr>
                </a:tc>
                <a:tc>
                  <a:txBody>
                    <a:bodyPr/>
                    <a:lstStyle/>
                    <a:p>
                      <a:endParaRPr lang="en-US" dirty="0"/>
                    </a:p>
                  </a:txBody>
                  <a:tcPr>
                    <a:solidFill>
                      <a:schemeClr val="tx2">
                        <a:lumMod val="20000"/>
                        <a:lumOff val="80000"/>
                      </a:schemeClr>
                    </a:solidFill>
                  </a:tcPr>
                </a:tc>
                <a:extLst>
                  <a:ext uri="{0D108BD9-81ED-4DB2-BD59-A6C34878D82A}">
                    <a16:rowId xmlns:a16="http://schemas.microsoft.com/office/drawing/2014/main" val="3879764665"/>
                  </a:ext>
                </a:extLst>
              </a:tr>
            </a:tbl>
          </a:graphicData>
        </a:graphic>
      </p:graphicFrame>
      <p:graphicFrame>
        <p:nvGraphicFramePr>
          <p:cNvPr id="8" name="Table 7">
            <a:extLst>
              <a:ext uri="{FF2B5EF4-FFF2-40B4-BE49-F238E27FC236}">
                <a16:creationId xmlns:a16="http://schemas.microsoft.com/office/drawing/2014/main" id="{134467E3-B78B-4308-A97B-F72479911221}"/>
              </a:ext>
            </a:extLst>
          </p:cNvPr>
          <p:cNvGraphicFramePr>
            <a:graphicFrameLocks noGrp="1"/>
          </p:cNvGraphicFramePr>
          <p:nvPr>
            <p:extLst>
              <p:ext uri="{D42A27DB-BD31-4B8C-83A1-F6EECF244321}">
                <p14:modId xmlns:p14="http://schemas.microsoft.com/office/powerpoint/2010/main" val="1583519911"/>
              </p:ext>
            </p:extLst>
          </p:nvPr>
        </p:nvGraphicFramePr>
        <p:xfrm>
          <a:off x="5613798" y="1915702"/>
          <a:ext cx="4182945" cy="4304358"/>
        </p:xfrm>
        <a:graphic>
          <a:graphicData uri="http://schemas.openxmlformats.org/drawingml/2006/table">
            <a:tbl>
              <a:tblPr firstRow="1" bandRow="1">
                <a:tableStyleId>{5C22544A-7EE6-4342-B048-85BDC9FD1C3A}</a:tableStyleId>
              </a:tblPr>
              <a:tblGrid>
                <a:gridCol w="2089121">
                  <a:extLst>
                    <a:ext uri="{9D8B030D-6E8A-4147-A177-3AD203B41FA5}">
                      <a16:colId xmlns:a16="http://schemas.microsoft.com/office/drawing/2014/main" val="1468297184"/>
                    </a:ext>
                  </a:extLst>
                </a:gridCol>
                <a:gridCol w="2093824">
                  <a:extLst>
                    <a:ext uri="{9D8B030D-6E8A-4147-A177-3AD203B41FA5}">
                      <a16:colId xmlns:a16="http://schemas.microsoft.com/office/drawing/2014/main" val="848919306"/>
                    </a:ext>
                  </a:extLst>
                </a:gridCol>
              </a:tblGrid>
              <a:tr h="888533">
                <a:tc>
                  <a:txBody>
                    <a:bodyPr/>
                    <a:lstStyle/>
                    <a:p>
                      <a:pPr algn="ctr"/>
                      <a:r>
                        <a:rPr lang="en-US" sz="1800" dirty="0">
                          <a:latin typeface="+mn-lt"/>
                        </a:rPr>
                        <a:t>Relative Program Strengths </a:t>
                      </a:r>
                    </a:p>
                  </a:txBody>
                  <a:tcPr/>
                </a:tc>
                <a:tc>
                  <a:txBody>
                    <a:bodyPr/>
                    <a:lstStyle/>
                    <a:p>
                      <a:pPr lvl="0" algn="ctr">
                        <a:buNone/>
                      </a:pPr>
                      <a:r>
                        <a:rPr lang="en-US" sz="1800" dirty="0">
                          <a:latin typeface="+mn-lt"/>
                        </a:rPr>
                        <a:t>Growth Opportunities</a:t>
                      </a:r>
                    </a:p>
                  </a:txBody>
                  <a:tcPr/>
                </a:tc>
                <a:extLst>
                  <a:ext uri="{0D108BD9-81ED-4DB2-BD59-A6C34878D82A}">
                    <a16:rowId xmlns:a16="http://schemas.microsoft.com/office/drawing/2014/main" val="3673525508"/>
                  </a:ext>
                </a:extLst>
              </a:tr>
              <a:tr h="3415825">
                <a:tc>
                  <a:txBody>
                    <a:bodyPr/>
                    <a:lstStyle/>
                    <a:p>
                      <a:endParaRPr lang="en-US" dirty="0"/>
                    </a:p>
                  </a:txBody>
                  <a:tcPr>
                    <a:solidFill>
                      <a:schemeClr val="tx2">
                        <a:lumMod val="20000"/>
                        <a:lumOff val="80000"/>
                      </a:schemeClr>
                    </a:solidFill>
                  </a:tcPr>
                </a:tc>
                <a:tc>
                  <a:txBody>
                    <a:bodyPr/>
                    <a:lstStyle/>
                    <a:p>
                      <a:pPr lvl="0">
                        <a:buNone/>
                      </a:pPr>
                      <a:endParaRPr lang="en-US" dirty="0"/>
                    </a:p>
                  </a:txBody>
                  <a:tcPr>
                    <a:solidFill>
                      <a:schemeClr val="tx2">
                        <a:lumMod val="20000"/>
                        <a:lumOff val="80000"/>
                      </a:schemeClr>
                    </a:solidFill>
                  </a:tcPr>
                </a:tc>
                <a:extLst>
                  <a:ext uri="{0D108BD9-81ED-4DB2-BD59-A6C34878D82A}">
                    <a16:rowId xmlns:a16="http://schemas.microsoft.com/office/drawing/2014/main" val="921349258"/>
                  </a:ext>
                </a:extLst>
              </a:tr>
            </a:tbl>
          </a:graphicData>
        </a:graphic>
      </p:graphicFrame>
    </p:spTree>
    <p:extLst>
      <p:ext uri="{BB962C8B-B14F-4D97-AF65-F5344CB8AC3E}">
        <p14:creationId xmlns:p14="http://schemas.microsoft.com/office/powerpoint/2010/main" val="35666675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19"/>
          <p:cNvSpPr txBox="1">
            <a:spLocks noGrp="1"/>
          </p:cNvSpPr>
          <p:nvPr>
            <p:ph type="title"/>
          </p:nvPr>
        </p:nvSpPr>
        <p:spPr>
          <a:xfrm>
            <a:off x="4854600" y="86425"/>
            <a:ext cx="7134600" cy="1325700"/>
          </a:xfrm>
          <a:prstGeom prst="rect">
            <a:avLst/>
          </a:prstGeom>
          <a:noFill/>
          <a:ln>
            <a:noFill/>
          </a:ln>
        </p:spPr>
        <p:txBody>
          <a:bodyPr spcFirstLastPara="1" wrap="square" lIns="91425" tIns="45700" rIns="91425" bIns="45700" anchor="ctr" anchorCtr="0">
            <a:normAutofit/>
          </a:bodyPr>
          <a:lstStyle/>
          <a:p>
            <a:r>
              <a:rPr lang="en-US" dirty="0"/>
              <a:t>Domain 1 Discussion: </a:t>
            </a:r>
            <a:br>
              <a:rPr lang="en-US" dirty="0"/>
            </a:br>
            <a:r>
              <a:rPr lang="en-US" dirty="0"/>
              <a:t>Your Guiding Questions</a:t>
            </a:r>
          </a:p>
        </p:txBody>
      </p:sp>
      <p:pic>
        <p:nvPicPr>
          <p:cNvPr id="454" name="Google Shape;454;p19" descr="Infinite question marks in 3D rendering"/>
          <p:cNvPicPr preferRelativeResize="0"/>
          <p:nvPr/>
        </p:nvPicPr>
        <p:blipFill rotWithShape="1">
          <a:blip r:embed="rId3">
            <a:alphaModFix/>
          </a:blip>
          <a:srcRect l="27469" r="27469"/>
          <a:stretch/>
        </p:blipFill>
        <p:spPr>
          <a:xfrm>
            <a:off x="20" y="10"/>
            <a:ext cx="4635569" cy="6857989"/>
          </a:xfrm>
          <a:prstGeom prst="rect">
            <a:avLst/>
          </a:prstGeom>
          <a:noFill/>
          <a:ln>
            <a:noFill/>
          </a:ln>
        </p:spPr>
      </p:pic>
      <p:sp>
        <p:nvSpPr>
          <p:cNvPr id="4" name="Google Shape;453;p19">
            <a:extLst>
              <a:ext uri="{FF2B5EF4-FFF2-40B4-BE49-F238E27FC236}">
                <a16:creationId xmlns:a16="http://schemas.microsoft.com/office/drawing/2014/main" id="{4365694C-48E5-2DB0-9032-F2137374270A}"/>
              </a:ext>
            </a:extLst>
          </p:cNvPr>
          <p:cNvSpPr txBox="1">
            <a:spLocks noGrp="1"/>
          </p:cNvSpPr>
          <p:nvPr>
            <p:ph type="body" idx="1"/>
          </p:nvPr>
        </p:nvSpPr>
        <p:spPr>
          <a:xfrm>
            <a:off x="4854600" y="1574528"/>
            <a:ext cx="6989738" cy="5454977"/>
          </a:xfrm>
          <a:prstGeom prst="rect">
            <a:avLst/>
          </a:prstGeom>
          <a:noFill/>
          <a:ln>
            <a:noFill/>
          </a:ln>
        </p:spPr>
        <p:txBody>
          <a:bodyPr spcFirstLastPara="1" wrap="square" lIns="91425" tIns="45700" rIns="91425" bIns="45700" anchor="t" anchorCtr="0">
            <a:noAutofit/>
          </a:bodyPr>
          <a:lstStyle/>
          <a:p>
            <a:pPr marL="228600" lvl="0" indent="-228600">
              <a:lnSpc>
                <a:spcPct val="100000"/>
              </a:lnSpc>
              <a:buSzPts val="2800"/>
              <a:buFont typeface="Noto Sans Symbols"/>
              <a:buChar char="▪"/>
            </a:pPr>
            <a:r>
              <a:rPr lang="en-US" dirty="0"/>
              <a:t>[What would you like feedback about from your critical friends in the room?  What are you wondering or puzzling over related to the indicators in this domain?]</a:t>
            </a:r>
          </a:p>
          <a:p>
            <a:pPr marL="228600" indent="-228600">
              <a:lnSpc>
                <a:spcPct val="100000"/>
              </a:lnSpc>
              <a:buSzPts val="2800"/>
              <a:buFont typeface="Noto Sans Symbols"/>
              <a:buChar char="▪"/>
            </a:pPr>
            <a:endParaRPr lang="en-US" dirty="0"/>
          </a:p>
          <a:p>
            <a:pPr marL="228600" indent="-228600">
              <a:lnSpc>
                <a:spcPct val="100000"/>
              </a:lnSpc>
              <a:buSzPts val="2800"/>
              <a:buFont typeface="Noto Sans Symbols"/>
              <a:buChar char="▪"/>
            </a:pPr>
            <a:r>
              <a:rPr lang="en-US" i="1" dirty="0"/>
              <a:t>[note – once you have created this slide, we suggest duplicating it and inserting a copy of it after slide #5 to preview the discussion questions with your thought partners/critical friends before sharing evidence and ratings for the domain]</a:t>
            </a:r>
          </a:p>
        </p:txBody>
      </p:sp>
    </p:spTree>
    <p:extLst>
      <p:ext uri="{BB962C8B-B14F-4D97-AF65-F5344CB8AC3E}">
        <p14:creationId xmlns:p14="http://schemas.microsoft.com/office/powerpoint/2010/main" val="16880161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10"/>
          <p:cNvSpPr txBox="1">
            <a:spLocks noGrp="1"/>
          </p:cNvSpPr>
          <p:nvPr>
            <p:ph type="title"/>
          </p:nvPr>
        </p:nvSpPr>
        <p:spPr>
          <a:xfrm>
            <a:off x="5114751" y="294409"/>
            <a:ext cx="6292774" cy="1160530"/>
          </a:xfrm>
          <a:prstGeom prst="rect">
            <a:avLst/>
          </a:prstGeom>
          <a:noFill/>
          <a:ln>
            <a:noFill/>
          </a:ln>
        </p:spPr>
        <p:txBody>
          <a:bodyPr spcFirstLastPara="1" wrap="square" lIns="91425" tIns="45700" rIns="91425" bIns="45700" anchor="ctr" anchorCtr="0">
            <a:normAutofit fontScale="90000"/>
          </a:bodyPr>
          <a:lstStyle/>
          <a:p>
            <a:pPr>
              <a:spcBef>
                <a:spcPts val="0"/>
              </a:spcBef>
            </a:pPr>
            <a:r>
              <a:rPr lang="en-US" b="1">
                <a:solidFill>
                  <a:schemeClr val="tx1"/>
                </a:solidFill>
                <a:ea typeface="+mj-lt"/>
                <a:cs typeface="+mj-lt"/>
              </a:rPr>
              <a:t>Domain 2 Preview: </a:t>
            </a:r>
            <a:br>
              <a:rPr lang="en-US" b="1">
                <a:solidFill>
                  <a:schemeClr val="tx1"/>
                </a:solidFill>
                <a:ea typeface="+mj-lt"/>
                <a:cs typeface="+mj-lt"/>
              </a:rPr>
            </a:br>
            <a:r>
              <a:rPr lang="en-US" b="1">
                <a:solidFill>
                  <a:schemeClr val="tx1"/>
                </a:solidFill>
                <a:ea typeface="+mj-lt"/>
                <a:cs typeface="+mj-lt"/>
              </a:rPr>
              <a:t>Coursework</a:t>
            </a:r>
            <a:endParaRPr lang="en-US">
              <a:solidFill>
                <a:schemeClr val="tx1"/>
              </a:solidFill>
              <a:cs typeface="Calibri Light"/>
            </a:endParaRPr>
          </a:p>
        </p:txBody>
      </p:sp>
      <p:sp>
        <p:nvSpPr>
          <p:cNvPr id="338" name="Google Shape;338;p10"/>
          <p:cNvSpPr txBox="1"/>
          <p:nvPr/>
        </p:nvSpPr>
        <p:spPr>
          <a:xfrm>
            <a:off x="4933825" y="1498405"/>
            <a:ext cx="7002361" cy="4642452"/>
          </a:xfrm>
          <a:prstGeom prst="rect">
            <a:avLst/>
          </a:prstGeom>
          <a:noFill/>
          <a:ln>
            <a:noFill/>
          </a:ln>
        </p:spPr>
        <p:txBody>
          <a:bodyPr spcFirstLastPara="1" wrap="square" lIns="91425" tIns="45700" rIns="91425" bIns="45700" anchor="ctr" anchorCtr="0">
            <a:normAutofit/>
          </a:bodyPr>
          <a:lstStyle/>
          <a:p>
            <a:pPr marL="114300">
              <a:lnSpc>
                <a:spcPct val="120000"/>
              </a:lnSpc>
              <a:buClr>
                <a:srgbClr val="CB1F54"/>
              </a:buClr>
              <a:buSzPct val="100000"/>
            </a:pPr>
            <a:endParaRPr lang="en-US" sz="3000">
              <a:cs typeface="Calibri"/>
            </a:endParaRPr>
          </a:p>
        </p:txBody>
      </p:sp>
      <p:pic>
        <p:nvPicPr>
          <p:cNvPr id="339" name="Google Shape;339;p10"/>
          <p:cNvPicPr preferRelativeResize="0"/>
          <p:nvPr/>
        </p:nvPicPr>
        <p:blipFill rotWithShape="1">
          <a:blip r:embed="rId3">
            <a:alphaModFix/>
          </a:blip>
          <a:srcRect/>
          <a:stretch/>
        </p:blipFill>
        <p:spPr>
          <a:xfrm>
            <a:off x="1" y="9267"/>
            <a:ext cx="4695568" cy="6847207"/>
          </a:xfrm>
          <a:prstGeom prst="rect">
            <a:avLst/>
          </a:prstGeom>
          <a:noFill/>
          <a:ln>
            <a:noFill/>
          </a:ln>
        </p:spPr>
      </p:pic>
      <p:graphicFrame>
        <p:nvGraphicFramePr>
          <p:cNvPr id="3" name="Table 4">
            <a:extLst>
              <a:ext uri="{FF2B5EF4-FFF2-40B4-BE49-F238E27FC236}">
                <a16:creationId xmlns:a16="http://schemas.microsoft.com/office/drawing/2014/main" id="{04954AC4-2466-8BCA-6766-1C0CC99B55F0}"/>
              </a:ext>
            </a:extLst>
          </p:cNvPr>
          <p:cNvGraphicFramePr>
            <a:graphicFrameLocks noGrp="1"/>
          </p:cNvGraphicFramePr>
          <p:nvPr>
            <p:extLst>
              <p:ext uri="{D42A27DB-BD31-4B8C-83A1-F6EECF244321}">
                <p14:modId xmlns:p14="http://schemas.microsoft.com/office/powerpoint/2010/main" val="1492000363"/>
              </p:ext>
            </p:extLst>
          </p:nvPr>
        </p:nvGraphicFramePr>
        <p:xfrm>
          <a:off x="5189837" y="1925594"/>
          <a:ext cx="6030923" cy="3830113"/>
        </p:xfrm>
        <a:graphic>
          <a:graphicData uri="http://schemas.openxmlformats.org/drawingml/2006/table">
            <a:tbl>
              <a:tblPr firstRow="1" bandRow="1">
                <a:tableStyleId>{BC89EF96-8CEA-46FF-86C4-4CE0E7609802}</a:tableStyleId>
              </a:tblPr>
              <a:tblGrid>
                <a:gridCol w="2678326">
                  <a:extLst>
                    <a:ext uri="{9D8B030D-6E8A-4147-A177-3AD203B41FA5}">
                      <a16:colId xmlns:a16="http://schemas.microsoft.com/office/drawing/2014/main" val="2207626018"/>
                    </a:ext>
                  </a:extLst>
                </a:gridCol>
                <a:gridCol w="3352597">
                  <a:extLst>
                    <a:ext uri="{9D8B030D-6E8A-4147-A177-3AD203B41FA5}">
                      <a16:colId xmlns:a16="http://schemas.microsoft.com/office/drawing/2014/main" val="2961320122"/>
                    </a:ext>
                  </a:extLst>
                </a:gridCol>
              </a:tblGrid>
              <a:tr h="879015">
                <a:tc>
                  <a:txBody>
                    <a:bodyPr/>
                    <a:lstStyle/>
                    <a:p>
                      <a:pPr lvl="0">
                        <a:buNone/>
                      </a:pPr>
                      <a:r>
                        <a:rPr lang="en-US" sz="1900" b="0" u="none" strike="noStrike" noProof="0">
                          <a:solidFill>
                            <a:schemeClr val="tx1"/>
                          </a:solidFill>
                        </a:rPr>
                        <a:t>Overall Design Rating </a:t>
                      </a:r>
                    </a:p>
                    <a:p>
                      <a:pPr lvl="0">
                        <a:buNone/>
                      </a:pPr>
                      <a:r>
                        <a:rPr lang="en-US" sz="1900" b="0" u="none" strike="noStrike" noProof="0">
                          <a:solidFill>
                            <a:schemeClr val="tx1"/>
                          </a:solidFill>
                        </a:rPr>
                        <a:t>for Domain 2:</a:t>
                      </a:r>
                    </a:p>
                    <a:p>
                      <a:pPr lvl="0">
                        <a:buNone/>
                      </a:pPr>
                      <a:endParaRPr lang="en-US" sz="1900" b="0" i="0" u="none" strike="noStrike" noProof="0">
                        <a:solidFill>
                          <a:schemeClr val="tx1"/>
                        </a:solidFill>
                        <a:latin typeface="Calibri"/>
                      </a:endParaRPr>
                    </a:p>
                  </a:txBody>
                  <a:tcPr marL="94820" marR="94820" marT="47410" marB="47410">
                    <a:lnL w="12700">
                      <a:solidFill>
                        <a:schemeClr val="tx1"/>
                      </a:solidFill>
                    </a:lnL>
                    <a:lnR w="12700">
                      <a:solidFill>
                        <a:schemeClr val="tx1"/>
                      </a:solidFill>
                    </a:lnR>
                    <a:lnT w="12700">
                      <a:solidFill>
                        <a:schemeClr val="tx1"/>
                      </a:solidFill>
                    </a:lnT>
                    <a:lnB w="12700">
                      <a:solidFill>
                        <a:schemeClr val="tx1"/>
                      </a:solidFill>
                    </a:lnB>
                  </a:tcPr>
                </a:tc>
                <a:tc>
                  <a:txBody>
                    <a:bodyPr/>
                    <a:lstStyle/>
                    <a:p>
                      <a:endParaRPr lang="en-US" sz="1900"/>
                    </a:p>
                  </a:txBody>
                  <a:tcPr marL="94820" marR="94820" marT="47410" marB="47410">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776032716"/>
                  </a:ext>
                </a:extLst>
              </a:tr>
              <a:tr h="879015">
                <a:tc>
                  <a:txBody>
                    <a:bodyPr/>
                    <a:lstStyle/>
                    <a:p>
                      <a:pPr lvl="0">
                        <a:buNone/>
                      </a:pPr>
                      <a:r>
                        <a:rPr lang="en-US" sz="1900" b="0" u="none" strike="noStrike" noProof="0"/>
                        <a:t>Overall Implementation Rating for Domain 2:</a:t>
                      </a:r>
                    </a:p>
                    <a:p>
                      <a:pPr lvl="0">
                        <a:buNone/>
                      </a:pPr>
                      <a:endParaRPr lang="en-US" sz="1900" b="0" i="0" u="none" strike="noStrike" noProof="0">
                        <a:latin typeface="Calibri"/>
                      </a:endParaRPr>
                    </a:p>
                  </a:txBody>
                  <a:tcPr marL="94820" marR="94820" marT="47410" marB="47410">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endParaRPr lang="en-US" sz="1900"/>
                    </a:p>
                  </a:txBody>
                  <a:tcPr marL="94820" marR="94820" marT="47410" marB="47410">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2297853353"/>
                  </a:ext>
                </a:extLst>
              </a:tr>
              <a:tr h="793674">
                <a:tc>
                  <a:txBody>
                    <a:bodyPr/>
                    <a:lstStyle/>
                    <a:p>
                      <a:pPr lvl="0">
                        <a:buNone/>
                      </a:pPr>
                      <a:r>
                        <a:rPr lang="en-US" sz="1900" b="0" u="none" strike="noStrike" noProof="0"/>
                        <a:t>Strongest Indicators:</a:t>
                      </a:r>
                    </a:p>
                    <a:p>
                      <a:pPr lvl="0">
                        <a:buNone/>
                      </a:pPr>
                      <a:endParaRPr lang="en-US" sz="1900" b="0" i="0" u="none" strike="noStrike" noProof="0">
                        <a:latin typeface="Calibri"/>
                      </a:endParaRPr>
                    </a:p>
                  </a:txBody>
                  <a:tcPr marL="94820" marR="94820" marT="47410" marB="47410">
                    <a:lnL w="12700">
                      <a:solidFill>
                        <a:schemeClr val="tx1"/>
                      </a:solidFill>
                    </a:lnL>
                    <a:lnR w="12700">
                      <a:solidFill>
                        <a:schemeClr val="tx1"/>
                      </a:solidFill>
                    </a:lnR>
                    <a:lnT w="12700">
                      <a:solidFill>
                        <a:schemeClr val="tx1"/>
                      </a:solidFill>
                    </a:lnT>
                    <a:lnB w="12700">
                      <a:solidFill>
                        <a:schemeClr val="tx1"/>
                      </a:solidFill>
                    </a:lnB>
                  </a:tcPr>
                </a:tc>
                <a:tc>
                  <a:txBody>
                    <a:bodyPr/>
                    <a:lstStyle/>
                    <a:p>
                      <a:endParaRPr lang="en-US" sz="1900"/>
                    </a:p>
                  </a:txBody>
                  <a:tcPr marL="94820" marR="94820" marT="47410" marB="47410">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332203749"/>
                  </a:ext>
                </a:extLst>
              </a:tr>
              <a:tr h="1109439">
                <a:tc>
                  <a:txBody>
                    <a:bodyPr/>
                    <a:lstStyle/>
                    <a:p>
                      <a:pPr lvl="0" algn="l">
                        <a:lnSpc>
                          <a:spcPct val="100000"/>
                        </a:lnSpc>
                        <a:spcBef>
                          <a:spcPts val="0"/>
                        </a:spcBef>
                        <a:spcAft>
                          <a:spcPts val="0"/>
                        </a:spcAft>
                        <a:buNone/>
                      </a:pPr>
                      <a:r>
                        <a:rPr lang="en-US" sz="1900" b="0" u="none" strike="noStrike" noProof="0"/>
                        <a:t>Indicators with the Most Opportunity for Growth:</a:t>
                      </a:r>
                    </a:p>
                    <a:p>
                      <a:pPr lvl="0" algn="l">
                        <a:lnSpc>
                          <a:spcPct val="100000"/>
                        </a:lnSpc>
                        <a:spcBef>
                          <a:spcPts val="0"/>
                        </a:spcBef>
                        <a:spcAft>
                          <a:spcPts val="0"/>
                        </a:spcAft>
                        <a:buNone/>
                      </a:pPr>
                      <a:endParaRPr lang="en-US" sz="1900" b="0" i="0" u="none" strike="noStrike" noProof="0">
                        <a:latin typeface="Calibri"/>
                      </a:endParaRPr>
                    </a:p>
                  </a:txBody>
                  <a:tcPr marL="94820" marR="94820" marT="47410" marB="47410">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endParaRPr lang="en-US" sz="1900"/>
                    </a:p>
                  </a:txBody>
                  <a:tcPr marL="94820" marR="94820" marT="47410" marB="47410">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717429530"/>
                  </a:ext>
                </a:extLst>
              </a:tr>
            </a:tbl>
          </a:graphicData>
        </a:graphic>
      </p:graphicFrame>
    </p:spTree>
    <p:extLst>
      <p:ext uri="{BB962C8B-B14F-4D97-AF65-F5344CB8AC3E}">
        <p14:creationId xmlns:p14="http://schemas.microsoft.com/office/powerpoint/2010/main" val="31013076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D3A9E-C821-4854-17A8-9DFE2A104DF0}"/>
              </a:ext>
            </a:extLst>
          </p:cNvPr>
          <p:cNvSpPr>
            <a:spLocks noGrp="1"/>
          </p:cNvSpPr>
          <p:nvPr>
            <p:ph type="title"/>
          </p:nvPr>
        </p:nvSpPr>
        <p:spPr>
          <a:xfrm>
            <a:off x="545014" y="365125"/>
            <a:ext cx="10808786" cy="522000"/>
          </a:xfrm>
        </p:spPr>
        <p:txBody>
          <a:bodyPr>
            <a:normAutofit fontScale="90000"/>
          </a:bodyPr>
          <a:lstStyle/>
          <a:p>
            <a:r>
              <a:rPr lang="en-US" b="1">
                <a:cs typeface="Calibri Light"/>
              </a:rPr>
              <a:t>2.1 Standards</a:t>
            </a:r>
            <a:endParaRPr lang="en-US" b="1"/>
          </a:p>
        </p:txBody>
      </p:sp>
      <p:sp>
        <p:nvSpPr>
          <p:cNvPr id="4" name="TextBox 3">
            <a:extLst>
              <a:ext uri="{FF2B5EF4-FFF2-40B4-BE49-F238E27FC236}">
                <a16:creationId xmlns:a16="http://schemas.microsoft.com/office/drawing/2014/main" id="{9A6DBA9E-3B8F-7269-A8D3-253272FB5579}"/>
              </a:ext>
            </a:extLst>
          </p:cNvPr>
          <p:cNvSpPr txBox="1"/>
          <p:nvPr/>
        </p:nvSpPr>
        <p:spPr>
          <a:xfrm>
            <a:off x="545014" y="885145"/>
            <a:ext cx="11101971" cy="8540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50" b="0" i="1" u="none" strike="noStrike" kern="1200" cap="none" spc="0" normalizeH="0" baseline="0" noProof="0" dirty="0">
                <a:ln>
                  <a:noFill/>
                </a:ln>
                <a:solidFill>
                  <a:prstClr val="black">
                    <a:lumMod val="75000"/>
                    <a:lumOff val="25000"/>
                  </a:prstClr>
                </a:solidFill>
                <a:effectLst/>
                <a:uLnTx/>
                <a:uFillTx/>
                <a:latin typeface="Calibri" panose="020F0502020204030204"/>
                <a:ea typeface="+mn-lt"/>
                <a:cs typeface="Calibri" panose="020F0502020204030204"/>
              </a:rPr>
              <a:t>Courses are based on specific, measurable, and comprehensive school leader performance standards, which include an explicit commitment to equity-centered leadership and align with national professional standards, (e.g., PSEL, NELP) and with partner districts’ leadership standards.</a:t>
            </a:r>
            <a:endParaRPr kumimoji="0" lang="en-US" sz="1650" b="0" i="1"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525BD6D-2442-26AD-A411-5EE9A5048C56}"/>
              </a:ext>
            </a:extLst>
          </p:cNvPr>
          <p:cNvSpPr txBox="1"/>
          <p:nvPr/>
        </p:nvSpPr>
        <p:spPr>
          <a:xfrm>
            <a:off x="9933418" y="2006914"/>
            <a:ext cx="17663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72C4"/>
                </a:solidFill>
                <a:effectLst/>
                <a:uLnTx/>
                <a:uFillTx/>
                <a:latin typeface="Calibri" panose="020F0502020204030204"/>
                <a:ea typeface="+mn-ea"/>
                <a:cs typeface="Calibri"/>
              </a:rPr>
              <a:t>     Preliminary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72C4"/>
                </a:solidFill>
                <a:effectLst/>
                <a:uLnTx/>
                <a:uFillTx/>
                <a:latin typeface="Calibri" panose="020F0502020204030204"/>
                <a:ea typeface="+mn-ea"/>
                <a:cs typeface="Calibri"/>
              </a:rPr>
              <a:t>         Ratings</a:t>
            </a:r>
          </a:p>
        </p:txBody>
      </p:sp>
      <p:sp>
        <p:nvSpPr>
          <p:cNvPr id="6" name="Rounded Rectangle 5">
            <a:extLst>
              <a:ext uri="{FF2B5EF4-FFF2-40B4-BE49-F238E27FC236}">
                <a16:creationId xmlns:a16="http://schemas.microsoft.com/office/drawing/2014/main" id="{B643132B-5041-F86C-2DAB-70FBAC3A9A15}"/>
              </a:ext>
            </a:extLst>
          </p:cNvPr>
          <p:cNvSpPr/>
          <p:nvPr/>
        </p:nvSpPr>
        <p:spPr>
          <a:xfrm>
            <a:off x="10053802" y="2755007"/>
            <a:ext cx="1645920" cy="1644086"/>
          </a:xfrm>
          <a:prstGeom prst="roundRect">
            <a:avLst/>
          </a:prstGeom>
          <a:solidFill>
            <a:schemeClr val="tx2">
              <a:lumMod val="20000"/>
              <a:lumOff val="80000"/>
            </a:schemeClr>
          </a:solidFill>
          <a:ln/>
        </p:spPr>
        <p:style>
          <a:lnRef idx="1">
            <a:schemeClr val="accent5"/>
          </a:lnRef>
          <a:fillRef idx="2">
            <a:schemeClr val="accent5"/>
          </a:fillRef>
          <a:effectRef idx="1">
            <a:schemeClr val="accent5"/>
          </a:effectRef>
          <a:fontRef idx="minor">
            <a:schemeClr val="dk1"/>
          </a:fontRef>
        </p:style>
        <p:txBody>
          <a:bodyPr lIns="45720" tIns="45720" rIns="4572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Design: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 </a:t>
            </a:r>
          </a:p>
        </p:txBody>
      </p:sp>
      <p:sp>
        <p:nvSpPr>
          <p:cNvPr id="11" name="Rounded Rectangle 10">
            <a:extLst>
              <a:ext uri="{FF2B5EF4-FFF2-40B4-BE49-F238E27FC236}">
                <a16:creationId xmlns:a16="http://schemas.microsoft.com/office/drawing/2014/main" id="{A2F5AC36-EB55-1BB5-FD0D-A50678AEFAC1}"/>
              </a:ext>
            </a:extLst>
          </p:cNvPr>
          <p:cNvSpPr/>
          <p:nvPr/>
        </p:nvSpPr>
        <p:spPr>
          <a:xfrm>
            <a:off x="10053802" y="4575975"/>
            <a:ext cx="1645920" cy="1644085"/>
          </a:xfrm>
          <a:prstGeom prst="roundRect">
            <a:avLst/>
          </a:prstGeom>
          <a:solidFill>
            <a:schemeClr val="tx2">
              <a:lumMod val="20000"/>
              <a:lumOff val="80000"/>
            </a:schemeClr>
          </a:solidFill>
        </p:spPr>
        <p:style>
          <a:lnRef idx="1">
            <a:schemeClr val="accent5"/>
          </a:lnRef>
          <a:fillRef idx="2">
            <a:schemeClr val="accent5"/>
          </a:fillRef>
          <a:effectRef idx="1">
            <a:schemeClr val="accent5"/>
          </a:effectRef>
          <a:fontRef idx="minor">
            <a:schemeClr val="dk1"/>
          </a:fontRef>
        </p:style>
        <p:txBody>
          <a:bodyPr lIns="45720" tIns="45720" rIns="4572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Implementation: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 </a:t>
            </a:r>
          </a:p>
        </p:txBody>
      </p:sp>
      <p:graphicFrame>
        <p:nvGraphicFramePr>
          <p:cNvPr id="7" name="Table 3">
            <a:extLst>
              <a:ext uri="{FF2B5EF4-FFF2-40B4-BE49-F238E27FC236}">
                <a16:creationId xmlns:a16="http://schemas.microsoft.com/office/drawing/2014/main" id="{55FDFBA2-C3A6-6376-7719-59BD7EC70E15}"/>
              </a:ext>
            </a:extLst>
          </p:cNvPr>
          <p:cNvGraphicFramePr>
            <a:graphicFrameLocks noGrp="1"/>
          </p:cNvGraphicFramePr>
          <p:nvPr>
            <p:extLst>
              <p:ext uri="{D42A27DB-BD31-4B8C-83A1-F6EECF244321}">
                <p14:modId xmlns:p14="http://schemas.microsoft.com/office/powerpoint/2010/main" val="3270868216"/>
              </p:ext>
            </p:extLst>
          </p:nvPr>
        </p:nvGraphicFramePr>
        <p:xfrm>
          <a:off x="545014" y="1915702"/>
          <a:ext cx="4811726" cy="4304358"/>
        </p:xfrm>
        <a:graphic>
          <a:graphicData uri="http://schemas.openxmlformats.org/drawingml/2006/table">
            <a:tbl>
              <a:tblPr firstRow="1" bandRow="1">
                <a:tableStyleId>{5C22544A-7EE6-4342-B048-85BDC9FD1C3A}</a:tableStyleId>
              </a:tblPr>
              <a:tblGrid>
                <a:gridCol w="2405863">
                  <a:extLst>
                    <a:ext uri="{9D8B030D-6E8A-4147-A177-3AD203B41FA5}">
                      <a16:colId xmlns:a16="http://schemas.microsoft.com/office/drawing/2014/main" val="1182033406"/>
                    </a:ext>
                  </a:extLst>
                </a:gridCol>
                <a:gridCol w="2405863">
                  <a:extLst>
                    <a:ext uri="{9D8B030D-6E8A-4147-A177-3AD203B41FA5}">
                      <a16:colId xmlns:a16="http://schemas.microsoft.com/office/drawing/2014/main" val="285368472"/>
                    </a:ext>
                  </a:extLst>
                </a:gridCol>
              </a:tblGrid>
              <a:tr h="888533">
                <a:tc>
                  <a:txBody>
                    <a:bodyPr/>
                    <a:lstStyle/>
                    <a:p>
                      <a:pPr algn="ctr"/>
                      <a:r>
                        <a:rPr lang="en-US" sz="1800" dirty="0">
                          <a:latin typeface="+mn-lt"/>
                        </a:rPr>
                        <a:t>Evidence of Design </a:t>
                      </a:r>
                    </a:p>
                    <a:p>
                      <a:pPr lvl="0" algn="ctr">
                        <a:buNone/>
                      </a:pPr>
                      <a:r>
                        <a:rPr lang="en-US" sz="1450" i="1" dirty="0">
                          <a:latin typeface="+mn-lt"/>
                        </a:rPr>
                        <a:t>(insert links below)</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u="none" strike="noStrike" spc="-70" baseline="0" noProof="0" dirty="0">
                          <a:latin typeface="+mn-lt"/>
                        </a:rPr>
                        <a:t>Implementation Evidence </a:t>
                      </a:r>
                      <a:r>
                        <a:rPr kumimoji="0" lang="en-US" sz="1450" b="1" i="1" u="none" strike="noStrike" kern="1200" cap="none" spc="0" normalizeH="0" baseline="0" noProof="0" dirty="0">
                          <a:ln>
                            <a:noFill/>
                          </a:ln>
                          <a:solidFill>
                            <a:prstClr val="white"/>
                          </a:solidFill>
                          <a:effectLst/>
                          <a:uLnTx/>
                          <a:uFillTx/>
                          <a:latin typeface="+mn-lt"/>
                          <a:ea typeface="+mn-ea"/>
                          <a:cs typeface="+mn-cs"/>
                        </a:rPr>
                        <a:t>(insert links below)</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i="1" spc="-40" baseline="0" dirty="0">
                        <a:latin typeface="+mn-lt"/>
                      </a:endParaRPr>
                    </a:p>
                  </a:txBody>
                  <a:tcPr/>
                </a:tc>
                <a:extLst>
                  <a:ext uri="{0D108BD9-81ED-4DB2-BD59-A6C34878D82A}">
                    <a16:rowId xmlns:a16="http://schemas.microsoft.com/office/drawing/2014/main" val="1744858797"/>
                  </a:ext>
                </a:extLst>
              </a:tr>
              <a:tr h="3415825">
                <a:tc>
                  <a:txBody>
                    <a:bodyPr/>
                    <a:lstStyle/>
                    <a:p>
                      <a:endParaRPr lang="en-US" dirty="0"/>
                    </a:p>
                  </a:txBody>
                  <a:tcPr>
                    <a:solidFill>
                      <a:schemeClr val="tx2">
                        <a:lumMod val="20000"/>
                        <a:lumOff val="80000"/>
                      </a:schemeClr>
                    </a:solidFill>
                  </a:tcPr>
                </a:tc>
                <a:tc>
                  <a:txBody>
                    <a:bodyPr/>
                    <a:lstStyle/>
                    <a:p>
                      <a:endParaRPr lang="en-US" dirty="0"/>
                    </a:p>
                  </a:txBody>
                  <a:tcPr>
                    <a:solidFill>
                      <a:schemeClr val="tx2">
                        <a:lumMod val="20000"/>
                        <a:lumOff val="80000"/>
                      </a:schemeClr>
                    </a:solidFill>
                  </a:tcPr>
                </a:tc>
                <a:extLst>
                  <a:ext uri="{0D108BD9-81ED-4DB2-BD59-A6C34878D82A}">
                    <a16:rowId xmlns:a16="http://schemas.microsoft.com/office/drawing/2014/main" val="3879764665"/>
                  </a:ext>
                </a:extLst>
              </a:tr>
            </a:tbl>
          </a:graphicData>
        </a:graphic>
      </p:graphicFrame>
      <p:graphicFrame>
        <p:nvGraphicFramePr>
          <p:cNvPr id="8" name="Table 7">
            <a:extLst>
              <a:ext uri="{FF2B5EF4-FFF2-40B4-BE49-F238E27FC236}">
                <a16:creationId xmlns:a16="http://schemas.microsoft.com/office/drawing/2014/main" id="{80188137-7180-6FC5-66E5-BE339205CF62}"/>
              </a:ext>
            </a:extLst>
          </p:cNvPr>
          <p:cNvGraphicFramePr>
            <a:graphicFrameLocks noGrp="1"/>
          </p:cNvGraphicFramePr>
          <p:nvPr>
            <p:extLst>
              <p:ext uri="{D42A27DB-BD31-4B8C-83A1-F6EECF244321}">
                <p14:modId xmlns:p14="http://schemas.microsoft.com/office/powerpoint/2010/main" val="1583519911"/>
              </p:ext>
            </p:extLst>
          </p:nvPr>
        </p:nvGraphicFramePr>
        <p:xfrm>
          <a:off x="5613798" y="1915702"/>
          <a:ext cx="4182945" cy="4304358"/>
        </p:xfrm>
        <a:graphic>
          <a:graphicData uri="http://schemas.openxmlformats.org/drawingml/2006/table">
            <a:tbl>
              <a:tblPr firstRow="1" bandRow="1">
                <a:tableStyleId>{5C22544A-7EE6-4342-B048-85BDC9FD1C3A}</a:tableStyleId>
              </a:tblPr>
              <a:tblGrid>
                <a:gridCol w="2089121">
                  <a:extLst>
                    <a:ext uri="{9D8B030D-6E8A-4147-A177-3AD203B41FA5}">
                      <a16:colId xmlns:a16="http://schemas.microsoft.com/office/drawing/2014/main" val="1468297184"/>
                    </a:ext>
                  </a:extLst>
                </a:gridCol>
                <a:gridCol w="2093824">
                  <a:extLst>
                    <a:ext uri="{9D8B030D-6E8A-4147-A177-3AD203B41FA5}">
                      <a16:colId xmlns:a16="http://schemas.microsoft.com/office/drawing/2014/main" val="848919306"/>
                    </a:ext>
                  </a:extLst>
                </a:gridCol>
              </a:tblGrid>
              <a:tr h="888533">
                <a:tc>
                  <a:txBody>
                    <a:bodyPr/>
                    <a:lstStyle/>
                    <a:p>
                      <a:pPr algn="ctr"/>
                      <a:r>
                        <a:rPr lang="en-US" sz="1800" dirty="0">
                          <a:latin typeface="+mn-lt"/>
                        </a:rPr>
                        <a:t>Relative Program Strengths </a:t>
                      </a:r>
                    </a:p>
                  </a:txBody>
                  <a:tcPr/>
                </a:tc>
                <a:tc>
                  <a:txBody>
                    <a:bodyPr/>
                    <a:lstStyle/>
                    <a:p>
                      <a:pPr lvl="0" algn="ctr">
                        <a:buNone/>
                      </a:pPr>
                      <a:r>
                        <a:rPr lang="en-US" sz="1800" dirty="0">
                          <a:latin typeface="+mn-lt"/>
                        </a:rPr>
                        <a:t>Growth Opportunities</a:t>
                      </a:r>
                    </a:p>
                  </a:txBody>
                  <a:tcPr/>
                </a:tc>
                <a:extLst>
                  <a:ext uri="{0D108BD9-81ED-4DB2-BD59-A6C34878D82A}">
                    <a16:rowId xmlns:a16="http://schemas.microsoft.com/office/drawing/2014/main" val="3673525508"/>
                  </a:ext>
                </a:extLst>
              </a:tr>
              <a:tr h="3415825">
                <a:tc>
                  <a:txBody>
                    <a:bodyPr/>
                    <a:lstStyle/>
                    <a:p>
                      <a:endParaRPr lang="en-US" dirty="0"/>
                    </a:p>
                  </a:txBody>
                  <a:tcPr>
                    <a:solidFill>
                      <a:schemeClr val="tx2">
                        <a:lumMod val="20000"/>
                        <a:lumOff val="80000"/>
                      </a:schemeClr>
                    </a:solidFill>
                  </a:tcPr>
                </a:tc>
                <a:tc>
                  <a:txBody>
                    <a:bodyPr/>
                    <a:lstStyle/>
                    <a:p>
                      <a:pPr lvl="0">
                        <a:buNone/>
                      </a:pPr>
                      <a:endParaRPr lang="en-US" dirty="0"/>
                    </a:p>
                  </a:txBody>
                  <a:tcPr>
                    <a:solidFill>
                      <a:schemeClr val="tx2">
                        <a:lumMod val="20000"/>
                        <a:lumOff val="80000"/>
                      </a:schemeClr>
                    </a:solidFill>
                  </a:tcPr>
                </a:tc>
                <a:extLst>
                  <a:ext uri="{0D108BD9-81ED-4DB2-BD59-A6C34878D82A}">
                    <a16:rowId xmlns:a16="http://schemas.microsoft.com/office/drawing/2014/main" val="921349258"/>
                  </a:ext>
                </a:extLst>
              </a:tr>
            </a:tbl>
          </a:graphicData>
        </a:graphic>
      </p:graphicFrame>
    </p:spTree>
    <p:extLst>
      <p:ext uri="{BB962C8B-B14F-4D97-AF65-F5344CB8AC3E}">
        <p14:creationId xmlns:p14="http://schemas.microsoft.com/office/powerpoint/2010/main" val="34005416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D3A9E-C821-4854-17A8-9DFE2A104DF0}"/>
              </a:ext>
            </a:extLst>
          </p:cNvPr>
          <p:cNvSpPr>
            <a:spLocks noGrp="1"/>
          </p:cNvSpPr>
          <p:nvPr>
            <p:ph type="title"/>
          </p:nvPr>
        </p:nvSpPr>
        <p:spPr>
          <a:xfrm>
            <a:off x="545014" y="365125"/>
            <a:ext cx="10808786" cy="522000"/>
          </a:xfrm>
        </p:spPr>
        <p:txBody>
          <a:bodyPr>
            <a:normAutofit fontScale="90000"/>
          </a:bodyPr>
          <a:lstStyle/>
          <a:p>
            <a:r>
              <a:rPr lang="en-US" b="1">
                <a:cs typeface="Calibri Light"/>
              </a:rPr>
              <a:t>2.2 Learning Goals</a:t>
            </a:r>
            <a:endParaRPr lang="en-US" b="1"/>
          </a:p>
        </p:txBody>
      </p:sp>
      <p:sp>
        <p:nvSpPr>
          <p:cNvPr id="4" name="TextBox 3">
            <a:extLst>
              <a:ext uri="{FF2B5EF4-FFF2-40B4-BE49-F238E27FC236}">
                <a16:creationId xmlns:a16="http://schemas.microsoft.com/office/drawing/2014/main" id="{9A6DBA9E-3B8F-7269-A8D3-253272FB5579}"/>
              </a:ext>
            </a:extLst>
          </p:cNvPr>
          <p:cNvSpPr txBox="1"/>
          <p:nvPr/>
        </p:nvSpPr>
        <p:spPr>
          <a:xfrm>
            <a:off x="545014" y="885145"/>
            <a:ext cx="11101971" cy="8540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50" b="0" i="1" u="none" strike="noStrike" kern="1200" cap="none" spc="0" normalizeH="0" baseline="0" noProof="0" dirty="0">
                <a:ln>
                  <a:noFill/>
                </a:ln>
                <a:solidFill>
                  <a:prstClr val="black">
                    <a:lumMod val="75000"/>
                    <a:lumOff val="25000"/>
                  </a:prstClr>
                </a:solidFill>
                <a:effectLst/>
                <a:uLnTx/>
                <a:uFillTx/>
                <a:latin typeface="Calibri" panose="020F0502020204030204"/>
                <a:ea typeface="+mn-lt"/>
                <a:cs typeface="Calibri" panose="020F0502020204030204"/>
              </a:rPr>
              <a:t>Courses articulate clear learning goals for candidates, aligned with professional standards as well as regional and local needs. These learning goals promote transformative and deep learning that develop candidates’ equity-centered leadership skills and behaviors. </a:t>
            </a:r>
            <a:endParaRPr kumimoji="0" lang="en-US" sz="1650" b="0" i="1"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525BD6D-2442-26AD-A411-5EE9A5048C56}"/>
              </a:ext>
            </a:extLst>
          </p:cNvPr>
          <p:cNvSpPr txBox="1"/>
          <p:nvPr/>
        </p:nvSpPr>
        <p:spPr>
          <a:xfrm>
            <a:off x="9933418" y="2006914"/>
            <a:ext cx="17663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72C4"/>
                </a:solidFill>
                <a:effectLst/>
                <a:uLnTx/>
                <a:uFillTx/>
                <a:latin typeface="Calibri" panose="020F0502020204030204"/>
                <a:ea typeface="+mn-ea"/>
                <a:cs typeface="Calibri"/>
              </a:rPr>
              <a:t>     Preliminary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72C4"/>
                </a:solidFill>
                <a:effectLst/>
                <a:uLnTx/>
                <a:uFillTx/>
                <a:latin typeface="Calibri" panose="020F0502020204030204"/>
                <a:ea typeface="+mn-ea"/>
                <a:cs typeface="Calibri"/>
              </a:rPr>
              <a:t>         Ratings</a:t>
            </a:r>
          </a:p>
        </p:txBody>
      </p:sp>
      <p:sp>
        <p:nvSpPr>
          <p:cNvPr id="6" name="Rounded Rectangle 5">
            <a:extLst>
              <a:ext uri="{FF2B5EF4-FFF2-40B4-BE49-F238E27FC236}">
                <a16:creationId xmlns:a16="http://schemas.microsoft.com/office/drawing/2014/main" id="{B643132B-5041-F86C-2DAB-70FBAC3A9A15}"/>
              </a:ext>
            </a:extLst>
          </p:cNvPr>
          <p:cNvSpPr/>
          <p:nvPr/>
        </p:nvSpPr>
        <p:spPr>
          <a:xfrm>
            <a:off x="10053802" y="2755007"/>
            <a:ext cx="1645920" cy="1644086"/>
          </a:xfrm>
          <a:prstGeom prst="roundRect">
            <a:avLst/>
          </a:prstGeom>
          <a:solidFill>
            <a:schemeClr val="tx2">
              <a:lumMod val="20000"/>
              <a:lumOff val="80000"/>
            </a:schemeClr>
          </a:solidFill>
          <a:ln/>
        </p:spPr>
        <p:style>
          <a:lnRef idx="1">
            <a:schemeClr val="accent5"/>
          </a:lnRef>
          <a:fillRef idx="2">
            <a:schemeClr val="accent5"/>
          </a:fillRef>
          <a:effectRef idx="1">
            <a:schemeClr val="accent5"/>
          </a:effectRef>
          <a:fontRef idx="minor">
            <a:schemeClr val="dk1"/>
          </a:fontRef>
        </p:style>
        <p:txBody>
          <a:bodyPr lIns="45720" tIns="45720" rIns="4572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Design: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 </a:t>
            </a:r>
          </a:p>
        </p:txBody>
      </p:sp>
      <p:sp>
        <p:nvSpPr>
          <p:cNvPr id="11" name="Rounded Rectangle 10">
            <a:extLst>
              <a:ext uri="{FF2B5EF4-FFF2-40B4-BE49-F238E27FC236}">
                <a16:creationId xmlns:a16="http://schemas.microsoft.com/office/drawing/2014/main" id="{A2F5AC36-EB55-1BB5-FD0D-A50678AEFAC1}"/>
              </a:ext>
            </a:extLst>
          </p:cNvPr>
          <p:cNvSpPr/>
          <p:nvPr/>
        </p:nvSpPr>
        <p:spPr>
          <a:xfrm>
            <a:off x="10053802" y="4575975"/>
            <a:ext cx="1645920" cy="1644085"/>
          </a:xfrm>
          <a:prstGeom prst="roundRect">
            <a:avLst/>
          </a:prstGeom>
          <a:solidFill>
            <a:schemeClr val="tx2">
              <a:lumMod val="20000"/>
              <a:lumOff val="80000"/>
            </a:schemeClr>
          </a:solidFill>
        </p:spPr>
        <p:style>
          <a:lnRef idx="1">
            <a:schemeClr val="accent5"/>
          </a:lnRef>
          <a:fillRef idx="2">
            <a:schemeClr val="accent5"/>
          </a:fillRef>
          <a:effectRef idx="1">
            <a:schemeClr val="accent5"/>
          </a:effectRef>
          <a:fontRef idx="minor">
            <a:schemeClr val="dk1"/>
          </a:fontRef>
        </p:style>
        <p:txBody>
          <a:bodyPr lIns="45720" tIns="45720" rIns="4572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Implementation: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 </a:t>
            </a:r>
          </a:p>
        </p:txBody>
      </p:sp>
      <p:graphicFrame>
        <p:nvGraphicFramePr>
          <p:cNvPr id="7" name="Table 3">
            <a:extLst>
              <a:ext uri="{FF2B5EF4-FFF2-40B4-BE49-F238E27FC236}">
                <a16:creationId xmlns:a16="http://schemas.microsoft.com/office/drawing/2014/main" id="{454C90B7-1F88-BB7F-1CF1-E535BF300E88}"/>
              </a:ext>
            </a:extLst>
          </p:cNvPr>
          <p:cNvGraphicFramePr>
            <a:graphicFrameLocks noGrp="1"/>
          </p:cNvGraphicFramePr>
          <p:nvPr>
            <p:extLst>
              <p:ext uri="{D42A27DB-BD31-4B8C-83A1-F6EECF244321}">
                <p14:modId xmlns:p14="http://schemas.microsoft.com/office/powerpoint/2010/main" val="3270868216"/>
              </p:ext>
            </p:extLst>
          </p:nvPr>
        </p:nvGraphicFramePr>
        <p:xfrm>
          <a:off x="545014" y="1915702"/>
          <a:ext cx="4811726" cy="4304358"/>
        </p:xfrm>
        <a:graphic>
          <a:graphicData uri="http://schemas.openxmlformats.org/drawingml/2006/table">
            <a:tbl>
              <a:tblPr firstRow="1" bandRow="1">
                <a:tableStyleId>{5C22544A-7EE6-4342-B048-85BDC9FD1C3A}</a:tableStyleId>
              </a:tblPr>
              <a:tblGrid>
                <a:gridCol w="2405863">
                  <a:extLst>
                    <a:ext uri="{9D8B030D-6E8A-4147-A177-3AD203B41FA5}">
                      <a16:colId xmlns:a16="http://schemas.microsoft.com/office/drawing/2014/main" val="1182033406"/>
                    </a:ext>
                  </a:extLst>
                </a:gridCol>
                <a:gridCol w="2405863">
                  <a:extLst>
                    <a:ext uri="{9D8B030D-6E8A-4147-A177-3AD203B41FA5}">
                      <a16:colId xmlns:a16="http://schemas.microsoft.com/office/drawing/2014/main" val="285368472"/>
                    </a:ext>
                  </a:extLst>
                </a:gridCol>
              </a:tblGrid>
              <a:tr h="888533">
                <a:tc>
                  <a:txBody>
                    <a:bodyPr/>
                    <a:lstStyle/>
                    <a:p>
                      <a:pPr algn="ctr"/>
                      <a:r>
                        <a:rPr lang="en-US" sz="1800" dirty="0">
                          <a:latin typeface="+mn-lt"/>
                        </a:rPr>
                        <a:t>Evidence of Design </a:t>
                      </a:r>
                    </a:p>
                    <a:p>
                      <a:pPr lvl="0" algn="ctr">
                        <a:buNone/>
                      </a:pPr>
                      <a:r>
                        <a:rPr lang="en-US" sz="1450" i="1" dirty="0">
                          <a:latin typeface="+mn-lt"/>
                        </a:rPr>
                        <a:t>(insert links below)</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u="none" strike="noStrike" spc="-70" baseline="0" noProof="0" dirty="0">
                          <a:latin typeface="+mn-lt"/>
                        </a:rPr>
                        <a:t>Implementation Evidence </a:t>
                      </a:r>
                      <a:r>
                        <a:rPr kumimoji="0" lang="en-US" sz="1450" b="1" i="1" u="none" strike="noStrike" kern="1200" cap="none" spc="0" normalizeH="0" baseline="0" noProof="0" dirty="0">
                          <a:ln>
                            <a:noFill/>
                          </a:ln>
                          <a:solidFill>
                            <a:prstClr val="white"/>
                          </a:solidFill>
                          <a:effectLst/>
                          <a:uLnTx/>
                          <a:uFillTx/>
                          <a:latin typeface="+mn-lt"/>
                          <a:ea typeface="+mn-ea"/>
                          <a:cs typeface="+mn-cs"/>
                        </a:rPr>
                        <a:t>(insert links below)</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i="1" spc="-40" baseline="0" dirty="0">
                        <a:latin typeface="+mn-lt"/>
                      </a:endParaRPr>
                    </a:p>
                  </a:txBody>
                  <a:tcPr/>
                </a:tc>
                <a:extLst>
                  <a:ext uri="{0D108BD9-81ED-4DB2-BD59-A6C34878D82A}">
                    <a16:rowId xmlns:a16="http://schemas.microsoft.com/office/drawing/2014/main" val="1744858797"/>
                  </a:ext>
                </a:extLst>
              </a:tr>
              <a:tr h="3415825">
                <a:tc>
                  <a:txBody>
                    <a:bodyPr/>
                    <a:lstStyle/>
                    <a:p>
                      <a:endParaRPr lang="en-US" dirty="0"/>
                    </a:p>
                  </a:txBody>
                  <a:tcPr>
                    <a:solidFill>
                      <a:schemeClr val="tx2">
                        <a:lumMod val="20000"/>
                        <a:lumOff val="80000"/>
                      </a:schemeClr>
                    </a:solidFill>
                  </a:tcPr>
                </a:tc>
                <a:tc>
                  <a:txBody>
                    <a:bodyPr/>
                    <a:lstStyle/>
                    <a:p>
                      <a:endParaRPr lang="en-US" dirty="0"/>
                    </a:p>
                  </a:txBody>
                  <a:tcPr>
                    <a:solidFill>
                      <a:schemeClr val="tx2">
                        <a:lumMod val="20000"/>
                        <a:lumOff val="80000"/>
                      </a:schemeClr>
                    </a:solidFill>
                  </a:tcPr>
                </a:tc>
                <a:extLst>
                  <a:ext uri="{0D108BD9-81ED-4DB2-BD59-A6C34878D82A}">
                    <a16:rowId xmlns:a16="http://schemas.microsoft.com/office/drawing/2014/main" val="3879764665"/>
                  </a:ext>
                </a:extLst>
              </a:tr>
            </a:tbl>
          </a:graphicData>
        </a:graphic>
      </p:graphicFrame>
      <p:graphicFrame>
        <p:nvGraphicFramePr>
          <p:cNvPr id="8" name="Table 7">
            <a:extLst>
              <a:ext uri="{FF2B5EF4-FFF2-40B4-BE49-F238E27FC236}">
                <a16:creationId xmlns:a16="http://schemas.microsoft.com/office/drawing/2014/main" id="{08EEE826-6FA7-9945-494C-869DF418D9E5}"/>
              </a:ext>
            </a:extLst>
          </p:cNvPr>
          <p:cNvGraphicFramePr>
            <a:graphicFrameLocks noGrp="1"/>
          </p:cNvGraphicFramePr>
          <p:nvPr>
            <p:extLst>
              <p:ext uri="{D42A27DB-BD31-4B8C-83A1-F6EECF244321}">
                <p14:modId xmlns:p14="http://schemas.microsoft.com/office/powerpoint/2010/main" val="1583519911"/>
              </p:ext>
            </p:extLst>
          </p:nvPr>
        </p:nvGraphicFramePr>
        <p:xfrm>
          <a:off x="5613798" y="1915702"/>
          <a:ext cx="4182945" cy="4304358"/>
        </p:xfrm>
        <a:graphic>
          <a:graphicData uri="http://schemas.openxmlformats.org/drawingml/2006/table">
            <a:tbl>
              <a:tblPr firstRow="1" bandRow="1">
                <a:tableStyleId>{5C22544A-7EE6-4342-B048-85BDC9FD1C3A}</a:tableStyleId>
              </a:tblPr>
              <a:tblGrid>
                <a:gridCol w="2089121">
                  <a:extLst>
                    <a:ext uri="{9D8B030D-6E8A-4147-A177-3AD203B41FA5}">
                      <a16:colId xmlns:a16="http://schemas.microsoft.com/office/drawing/2014/main" val="1468297184"/>
                    </a:ext>
                  </a:extLst>
                </a:gridCol>
                <a:gridCol w="2093824">
                  <a:extLst>
                    <a:ext uri="{9D8B030D-6E8A-4147-A177-3AD203B41FA5}">
                      <a16:colId xmlns:a16="http://schemas.microsoft.com/office/drawing/2014/main" val="848919306"/>
                    </a:ext>
                  </a:extLst>
                </a:gridCol>
              </a:tblGrid>
              <a:tr h="888533">
                <a:tc>
                  <a:txBody>
                    <a:bodyPr/>
                    <a:lstStyle/>
                    <a:p>
                      <a:pPr algn="ctr"/>
                      <a:r>
                        <a:rPr lang="en-US" sz="1800" dirty="0">
                          <a:latin typeface="+mn-lt"/>
                        </a:rPr>
                        <a:t>Relative Program Strengths </a:t>
                      </a:r>
                    </a:p>
                  </a:txBody>
                  <a:tcPr/>
                </a:tc>
                <a:tc>
                  <a:txBody>
                    <a:bodyPr/>
                    <a:lstStyle/>
                    <a:p>
                      <a:pPr lvl="0" algn="ctr">
                        <a:buNone/>
                      </a:pPr>
                      <a:r>
                        <a:rPr lang="en-US" sz="1800" dirty="0">
                          <a:latin typeface="+mn-lt"/>
                        </a:rPr>
                        <a:t>Growth Opportunities</a:t>
                      </a:r>
                    </a:p>
                  </a:txBody>
                  <a:tcPr/>
                </a:tc>
                <a:extLst>
                  <a:ext uri="{0D108BD9-81ED-4DB2-BD59-A6C34878D82A}">
                    <a16:rowId xmlns:a16="http://schemas.microsoft.com/office/drawing/2014/main" val="3673525508"/>
                  </a:ext>
                </a:extLst>
              </a:tr>
              <a:tr h="3415825">
                <a:tc>
                  <a:txBody>
                    <a:bodyPr/>
                    <a:lstStyle/>
                    <a:p>
                      <a:endParaRPr lang="en-US" dirty="0"/>
                    </a:p>
                  </a:txBody>
                  <a:tcPr>
                    <a:solidFill>
                      <a:schemeClr val="tx2">
                        <a:lumMod val="20000"/>
                        <a:lumOff val="80000"/>
                      </a:schemeClr>
                    </a:solidFill>
                  </a:tcPr>
                </a:tc>
                <a:tc>
                  <a:txBody>
                    <a:bodyPr/>
                    <a:lstStyle/>
                    <a:p>
                      <a:pPr lvl="0">
                        <a:buNone/>
                      </a:pPr>
                      <a:endParaRPr lang="en-US" dirty="0"/>
                    </a:p>
                  </a:txBody>
                  <a:tcPr>
                    <a:solidFill>
                      <a:schemeClr val="tx2">
                        <a:lumMod val="20000"/>
                        <a:lumOff val="80000"/>
                      </a:schemeClr>
                    </a:solidFill>
                  </a:tcPr>
                </a:tc>
                <a:extLst>
                  <a:ext uri="{0D108BD9-81ED-4DB2-BD59-A6C34878D82A}">
                    <a16:rowId xmlns:a16="http://schemas.microsoft.com/office/drawing/2014/main" val="921349258"/>
                  </a:ext>
                </a:extLst>
              </a:tr>
            </a:tbl>
          </a:graphicData>
        </a:graphic>
      </p:graphicFrame>
    </p:spTree>
    <p:extLst>
      <p:ext uri="{BB962C8B-B14F-4D97-AF65-F5344CB8AC3E}">
        <p14:creationId xmlns:p14="http://schemas.microsoft.com/office/powerpoint/2010/main" val="24873366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D3A9E-C821-4854-17A8-9DFE2A104DF0}"/>
              </a:ext>
            </a:extLst>
          </p:cNvPr>
          <p:cNvSpPr>
            <a:spLocks noGrp="1"/>
          </p:cNvSpPr>
          <p:nvPr>
            <p:ph type="title"/>
          </p:nvPr>
        </p:nvSpPr>
        <p:spPr>
          <a:xfrm>
            <a:off x="545014" y="365125"/>
            <a:ext cx="10808786" cy="522000"/>
          </a:xfrm>
        </p:spPr>
        <p:txBody>
          <a:bodyPr>
            <a:normAutofit fontScale="90000"/>
          </a:bodyPr>
          <a:lstStyle/>
          <a:p>
            <a:r>
              <a:rPr lang="en-US" b="1">
                <a:cs typeface="Calibri Light"/>
              </a:rPr>
              <a:t>2.3 Course Design</a:t>
            </a:r>
            <a:endParaRPr lang="en-US" b="1"/>
          </a:p>
        </p:txBody>
      </p:sp>
      <p:sp>
        <p:nvSpPr>
          <p:cNvPr id="4" name="TextBox 3">
            <a:extLst>
              <a:ext uri="{FF2B5EF4-FFF2-40B4-BE49-F238E27FC236}">
                <a16:creationId xmlns:a16="http://schemas.microsoft.com/office/drawing/2014/main" id="{9A6DBA9E-3B8F-7269-A8D3-253272FB5579}"/>
              </a:ext>
            </a:extLst>
          </p:cNvPr>
          <p:cNvSpPr txBox="1"/>
          <p:nvPr/>
        </p:nvSpPr>
        <p:spPr>
          <a:xfrm>
            <a:off x="545014" y="885145"/>
            <a:ext cx="11101971" cy="8540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50" b="0" i="1" u="none" strike="noStrike" kern="1200" cap="none" spc="0" normalizeH="0" baseline="0" noProof="0" dirty="0">
                <a:ln>
                  <a:noFill/>
                </a:ln>
                <a:solidFill>
                  <a:prstClr val="black">
                    <a:lumMod val="75000"/>
                    <a:lumOff val="25000"/>
                  </a:prstClr>
                </a:solidFill>
                <a:effectLst/>
                <a:uLnTx/>
                <a:uFillTx/>
                <a:latin typeface="Calibri" panose="020F0502020204030204"/>
                <a:ea typeface="+mn-lt"/>
                <a:cs typeface="Calibri" panose="020F0502020204030204"/>
              </a:rPr>
              <a:t>The design of each course explicitly connects learning goals, course content, and course assessments. To ensure these connections and to provide deeper learning experiences for all candidates, program faculty and district partners regularly audit and improve course designs. </a:t>
            </a:r>
            <a:endParaRPr kumimoji="0" lang="en-US" sz="1650" b="0" i="1"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525BD6D-2442-26AD-A411-5EE9A5048C56}"/>
              </a:ext>
            </a:extLst>
          </p:cNvPr>
          <p:cNvSpPr txBox="1"/>
          <p:nvPr/>
        </p:nvSpPr>
        <p:spPr>
          <a:xfrm>
            <a:off x="9933418" y="2006914"/>
            <a:ext cx="17663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72C4"/>
                </a:solidFill>
                <a:effectLst/>
                <a:uLnTx/>
                <a:uFillTx/>
                <a:latin typeface="Calibri" panose="020F0502020204030204"/>
                <a:ea typeface="+mn-ea"/>
                <a:cs typeface="Calibri"/>
              </a:rPr>
              <a:t>     Preliminary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72C4"/>
                </a:solidFill>
                <a:effectLst/>
                <a:uLnTx/>
                <a:uFillTx/>
                <a:latin typeface="Calibri" panose="020F0502020204030204"/>
                <a:ea typeface="+mn-ea"/>
                <a:cs typeface="Calibri"/>
              </a:rPr>
              <a:t>         Ratings</a:t>
            </a:r>
          </a:p>
        </p:txBody>
      </p:sp>
      <p:sp>
        <p:nvSpPr>
          <p:cNvPr id="6" name="Rounded Rectangle 5">
            <a:extLst>
              <a:ext uri="{FF2B5EF4-FFF2-40B4-BE49-F238E27FC236}">
                <a16:creationId xmlns:a16="http://schemas.microsoft.com/office/drawing/2014/main" id="{B643132B-5041-F86C-2DAB-70FBAC3A9A15}"/>
              </a:ext>
            </a:extLst>
          </p:cNvPr>
          <p:cNvSpPr/>
          <p:nvPr/>
        </p:nvSpPr>
        <p:spPr>
          <a:xfrm>
            <a:off x="10053802" y="2755007"/>
            <a:ext cx="1645920" cy="1644086"/>
          </a:xfrm>
          <a:prstGeom prst="roundRect">
            <a:avLst/>
          </a:prstGeom>
          <a:solidFill>
            <a:schemeClr val="tx2">
              <a:lumMod val="20000"/>
              <a:lumOff val="80000"/>
            </a:schemeClr>
          </a:solidFill>
          <a:ln/>
        </p:spPr>
        <p:style>
          <a:lnRef idx="1">
            <a:schemeClr val="accent5"/>
          </a:lnRef>
          <a:fillRef idx="2">
            <a:schemeClr val="accent5"/>
          </a:fillRef>
          <a:effectRef idx="1">
            <a:schemeClr val="accent5"/>
          </a:effectRef>
          <a:fontRef idx="minor">
            <a:schemeClr val="dk1"/>
          </a:fontRef>
        </p:style>
        <p:txBody>
          <a:bodyPr lIns="45720" tIns="45720" rIns="4572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Design: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 </a:t>
            </a:r>
          </a:p>
        </p:txBody>
      </p:sp>
      <p:sp>
        <p:nvSpPr>
          <p:cNvPr id="11" name="Rounded Rectangle 10">
            <a:extLst>
              <a:ext uri="{FF2B5EF4-FFF2-40B4-BE49-F238E27FC236}">
                <a16:creationId xmlns:a16="http://schemas.microsoft.com/office/drawing/2014/main" id="{A2F5AC36-EB55-1BB5-FD0D-A50678AEFAC1}"/>
              </a:ext>
            </a:extLst>
          </p:cNvPr>
          <p:cNvSpPr/>
          <p:nvPr/>
        </p:nvSpPr>
        <p:spPr>
          <a:xfrm>
            <a:off x="10053802" y="4575975"/>
            <a:ext cx="1645920" cy="1644085"/>
          </a:xfrm>
          <a:prstGeom prst="roundRect">
            <a:avLst/>
          </a:prstGeom>
          <a:solidFill>
            <a:schemeClr val="tx2">
              <a:lumMod val="20000"/>
              <a:lumOff val="80000"/>
            </a:schemeClr>
          </a:solidFill>
        </p:spPr>
        <p:style>
          <a:lnRef idx="1">
            <a:schemeClr val="accent5"/>
          </a:lnRef>
          <a:fillRef idx="2">
            <a:schemeClr val="accent5"/>
          </a:fillRef>
          <a:effectRef idx="1">
            <a:schemeClr val="accent5"/>
          </a:effectRef>
          <a:fontRef idx="minor">
            <a:schemeClr val="dk1"/>
          </a:fontRef>
        </p:style>
        <p:txBody>
          <a:bodyPr lIns="45720" tIns="45720" rIns="4572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Implementation: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 </a:t>
            </a:r>
          </a:p>
        </p:txBody>
      </p:sp>
      <p:graphicFrame>
        <p:nvGraphicFramePr>
          <p:cNvPr id="7" name="Table 3">
            <a:extLst>
              <a:ext uri="{FF2B5EF4-FFF2-40B4-BE49-F238E27FC236}">
                <a16:creationId xmlns:a16="http://schemas.microsoft.com/office/drawing/2014/main" id="{40317EB8-B7F7-659B-47CB-4A72BA137093}"/>
              </a:ext>
            </a:extLst>
          </p:cNvPr>
          <p:cNvGraphicFramePr>
            <a:graphicFrameLocks noGrp="1"/>
          </p:cNvGraphicFramePr>
          <p:nvPr>
            <p:extLst>
              <p:ext uri="{D42A27DB-BD31-4B8C-83A1-F6EECF244321}">
                <p14:modId xmlns:p14="http://schemas.microsoft.com/office/powerpoint/2010/main" val="3270868216"/>
              </p:ext>
            </p:extLst>
          </p:nvPr>
        </p:nvGraphicFramePr>
        <p:xfrm>
          <a:off x="545014" y="1915702"/>
          <a:ext cx="4811726" cy="4304358"/>
        </p:xfrm>
        <a:graphic>
          <a:graphicData uri="http://schemas.openxmlformats.org/drawingml/2006/table">
            <a:tbl>
              <a:tblPr firstRow="1" bandRow="1">
                <a:tableStyleId>{5C22544A-7EE6-4342-B048-85BDC9FD1C3A}</a:tableStyleId>
              </a:tblPr>
              <a:tblGrid>
                <a:gridCol w="2405863">
                  <a:extLst>
                    <a:ext uri="{9D8B030D-6E8A-4147-A177-3AD203B41FA5}">
                      <a16:colId xmlns:a16="http://schemas.microsoft.com/office/drawing/2014/main" val="1182033406"/>
                    </a:ext>
                  </a:extLst>
                </a:gridCol>
                <a:gridCol w="2405863">
                  <a:extLst>
                    <a:ext uri="{9D8B030D-6E8A-4147-A177-3AD203B41FA5}">
                      <a16:colId xmlns:a16="http://schemas.microsoft.com/office/drawing/2014/main" val="285368472"/>
                    </a:ext>
                  </a:extLst>
                </a:gridCol>
              </a:tblGrid>
              <a:tr h="888533">
                <a:tc>
                  <a:txBody>
                    <a:bodyPr/>
                    <a:lstStyle/>
                    <a:p>
                      <a:pPr algn="ctr"/>
                      <a:r>
                        <a:rPr lang="en-US" sz="1800" dirty="0">
                          <a:latin typeface="+mn-lt"/>
                        </a:rPr>
                        <a:t>Evidence of Design </a:t>
                      </a:r>
                    </a:p>
                    <a:p>
                      <a:pPr lvl="0" algn="ctr">
                        <a:buNone/>
                      </a:pPr>
                      <a:r>
                        <a:rPr lang="en-US" sz="1450" i="1" dirty="0">
                          <a:latin typeface="+mn-lt"/>
                        </a:rPr>
                        <a:t>(insert links below)</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u="none" strike="noStrike" spc="-70" baseline="0" noProof="0" dirty="0">
                          <a:latin typeface="+mn-lt"/>
                        </a:rPr>
                        <a:t>Implementation Evidence </a:t>
                      </a:r>
                      <a:r>
                        <a:rPr kumimoji="0" lang="en-US" sz="1450" b="1" i="1" u="none" strike="noStrike" kern="1200" cap="none" spc="0" normalizeH="0" baseline="0" noProof="0" dirty="0">
                          <a:ln>
                            <a:noFill/>
                          </a:ln>
                          <a:solidFill>
                            <a:prstClr val="white"/>
                          </a:solidFill>
                          <a:effectLst/>
                          <a:uLnTx/>
                          <a:uFillTx/>
                          <a:latin typeface="+mn-lt"/>
                          <a:ea typeface="+mn-ea"/>
                          <a:cs typeface="+mn-cs"/>
                        </a:rPr>
                        <a:t>(insert links below)</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i="1" spc="-40" baseline="0" dirty="0">
                        <a:latin typeface="+mn-lt"/>
                      </a:endParaRPr>
                    </a:p>
                  </a:txBody>
                  <a:tcPr/>
                </a:tc>
                <a:extLst>
                  <a:ext uri="{0D108BD9-81ED-4DB2-BD59-A6C34878D82A}">
                    <a16:rowId xmlns:a16="http://schemas.microsoft.com/office/drawing/2014/main" val="1744858797"/>
                  </a:ext>
                </a:extLst>
              </a:tr>
              <a:tr h="3415825">
                <a:tc>
                  <a:txBody>
                    <a:bodyPr/>
                    <a:lstStyle/>
                    <a:p>
                      <a:endParaRPr lang="en-US" dirty="0"/>
                    </a:p>
                  </a:txBody>
                  <a:tcPr>
                    <a:solidFill>
                      <a:schemeClr val="tx2">
                        <a:lumMod val="20000"/>
                        <a:lumOff val="80000"/>
                      </a:schemeClr>
                    </a:solidFill>
                  </a:tcPr>
                </a:tc>
                <a:tc>
                  <a:txBody>
                    <a:bodyPr/>
                    <a:lstStyle/>
                    <a:p>
                      <a:endParaRPr lang="en-US" dirty="0"/>
                    </a:p>
                  </a:txBody>
                  <a:tcPr>
                    <a:solidFill>
                      <a:schemeClr val="tx2">
                        <a:lumMod val="20000"/>
                        <a:lumOff val="80000"/>
                      </a:schemeClr>
                    </a:solidFill>
                  </a:tcPr>
                </a:tc>
                <a:extLst>
                  <a:ext uri="{0D108BD9-81ED-4DB2-BD59-A6C34878D82A}">
                    <a16:rowId xmlns:a16="http://schemas.microsoft.com/office/drawing/2014/main" val="3879764665"/>
                  </a:ext>
                </a:extLst>
              </a:tr>
            </a:tbl>
          </a:graphicData>
        </a:graphic>
      </p:graphicFrame>
      <p:graphicFrame>
        <p:nvGraphicFramePr>
          <p:cNvPr id="8" name="Table 7">
            <a:extLst>
              <a:ext uri="{FF2B5EF4-FFF2-40B4-BE49-F238E27FC236}">
                <a16:creationId xmlns:a16="http://schemas.microsoft.com/office/drawing/2014/main" id="{7D3570B1-9B6C-CE06-84B6-0AAEC7B8EFB3}"/>
              </a:ext>
            </a:extLst>
          </p:cNvPr>
          <p:cNvGraphicFramePr>
            <a:graphicFrameLocks noGrp="1"/>
          </p:cNvGraphicFramePr>
          <p:nvPr>
            <p:extLst>
              <p:ext uri="{D42A27DB-BD31-4B8C-83A1-F6EECF244321}">
                <p14:modId xmlns:p14="http://schemas.microsoft.com/office/powerpoint/2010/main" val="1583519911"/>
              </p:ext>
            </p:extLst>
          </p:nvPr>
        </p:nvGraphicFramePr>
        <p:xfrm>
          <a:off x="5613798" y="1915702"/>
          <a:ext cx="4182945" cy="4304358"/>
        </p:xfrm>
        <a:graphic>
          <a:graphicData uri="http://schemas.openxmlformats.org/drawingml/2006/table">
            <a:tbl>
              <a:tblPr firstRow="1" bandRow="1">
                <a:tableStyleId>{5C22544A-7EE6-4342-B048-85BDC9FD1C3A}</a:tableStyleId>
              </a:tblPr>
              <a:tblGrid>
                <a:gridCol w="2089121">
                  <a:extLst>
                    <a:ext uri="{9D8B030D-6E8A-4147-A177-3AD203B41FA5}">
                      <a16:colId xmlns:a16="http://schemas.microsoft.com/office/drawing/2014/main" val="1468297184"/>
                    </a:ext>
                  </a:extLst>
                </a:gridCol>
                <a:gridCol w="2093824">
                  <a:extLst>
                    <a:ext uri="{9D8B030D-6E8A-4147-A177-3AD203B41FA5}">
                      <a16:colId xmlns:a16="http://schemas.microsoft.com/office/drawing/2014/main" val="848919306"/>
                    </a:ext>
                  </a:extLst>
                </a:gridCol>
              </a:tblGrid>
              <a:tr h="888533">
                <a:tc>
                  <a:txBody>
                    <a:bodyPr/>
                    <a:lstStyle/>
                    <a:p>
                      <a:pPr algn="ctr"/>
                      <a:r>
                        <a:rPr lang="en-US" sz="1800" dirty="0">
                          <a:latin typeface="+mn-lt"/>
                        </a:rPr>
                        <a:t>Relative Program Strengths </a:t>
                      </a:r>
                    </a:p>
                  </a:txBody>
                  <a:tcPr/>
                </a:tc>
                <a:tc>
                  <a:txBody>
                    <a:bodyPr/>
                    <a:lstStyle/>
                    <a:p>
                      <a:pPr lvl="0" algn="ctr">
                        <a:buNone/>
                      </a:pPr>
                      <a:r>
                        <a:rPr lang="en-US" sz="1800" dirty="0">
                          <a:latin typeface="+mn-lt"/>
                        </a:rPr>
                        <a:t>Growth Opportunities</a:t>
                      </a:r>
                    </a:p>
                  </a:txBody>
                  <a:tcPr/>
                </a:tc>
                <a:extLst>
                  <a:ext uri="{0D108BD9-81ED-4DB2-BD59-A6C34878D82A}">
                    <a16:rowId xmlns:a16="http://schemas.microsoft.com/office/drawing/2014/main" val="3673525508"/>
                  </a:ext>
                </a:extLst>
              </a:tr>
              <a:tr h="3415825">
                <a:tc>
                  <a:txBody>
                    <a:bodyPr/>
                    <a:lstStyle/>
                    <a:p>
                      <a:endParaRPr lang="en-US" dirty="0"/>
                    </a:p>
                  </a:txBody>
                  <a:tcPr>
                    <a:solidFill>
                      <a:schemeClr val="tx2">
                        <a:lumMod val="20000"/>
                        <a:lumOff val="80000"/>
                      </a:schemeClr>
                    </a:solidFill>
                  </a:tcPr>
                </a:tc>
                <a:tc>
                  <a:txBody>
                    <a:bodyPr/>
                    <a:lstStyle/>
                    <a:p>
                      <a:pPr lvl="0">
                        <a:buNone/>
                      </a:pPr>
                      <a:endParaRPr lang="en-US" dirty="0"/>
                    </a:p>
                  </a:txBody>
                  <a:tcPr>
                    <a:solidFill>
                      <a:schemeClr val="tx2">
                        <a:lumMod val="20000"/>
                        <a:lumOff val="80000"/>
                      </a:schemeClr>
                    </a:solidFill>
                  </a:tcPr>
                </a:tc>
                <a:extLst>
                  <a:ext uri="{0D108BD9-81ED-4DB2-BD59-A6C34878D82A}">
                    <a16:rowId xmlns:a16="http://schemas.microsoft.com/office/drawing/2014/main" val="921349258"/>
                  </a:ext>
                </a:extLst>
              </a:tr>
            </a:tbl>
          </a:graphicData>
        </a:graphic>
      </p:graphicFrame>
    </p:spTree>
    <p:extLst>
      <p:ext uri="{BB962C8B-B14F-4D97-AF65-F5344CB8AC3E}">
        <p14:creationId xmlns:p14="http://schemas.microsoft.com/office/powerpoint/2010/main" val="17217166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D3A9E-C821-4854-17A8-9DFE2A104DF0}"/>
              </a:ext>
            </a:extLst>
          </p:cNvPr>
          <p:cNvSpPr>
            <a:spLocks noGrp="1"/>
          </p:cNvSpPr>
          <p:nvPr>
            <p:ph type="title"/>
          </p:nvPr>
        </p:nvSpPr>
        <p:spPr>
          <a:xfrm>
            <a:off x="545014" y="365125"/>
            <a:ext cx="10808786" cy="522000"/>
          </a:xfrm>
        </p:spPr>
        <p:txBody>
          <a:bodyPr>
            <a:normAutofit fontScale="90000"/>
          </a:bodyPr>
          <a:lstStyle/>
          <a:p>
            <a:r>
              <a:rPr lang="en-US" b="1">
                <a:cs typeface="Calibri Light"/>
              </a:rPr>
              <a:t>2.4 Course Content</a:t>
            </a:r>
            <a:endParaRPr lang="en-US" b="1"/>
          </a:p>
        </p:txBody>
      </p:sp>
      <p:sp>
        <p:nvSpPr>
          <p:cNvPr id="4" name="TextBox 3">
            <a:extLst>
              <a:ext uri="{FF2B5EF4-FFF2-40B4-BE49-F238E27FC236}">
                <a16:creationId xmlns:a16="http://schemas.microsoft.com/office/drawing/2014/main" id="{9A6DBA9E-3B8F-7269-A8D3-253272FB5579}"/>
              </a:ext>
            </a:extLst>
          </p:cNvPr>
          <p:cNvSpPr txBox="1"/>
          <p:nvPr/>
        </p:nvSpPr>
        <p:spPr>
          <a:xfrm>
            <a:off x="545014" y="885145"/>
            <a:ext cx="11101971" cy="8540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50" b="0" i="1" u="none" strike="noStrike" kern="1200" cap="none" spc="0" normalizeH="0" baseline="0" noProof="0" dirty="0">
                <a:ln>
                  <a:noFill/>
                </a:ln>
                <a:solidFill>
                  <a:prstClr val="black">
                    <a:lumMod val="75000"/>
                    <a:lumOff val="25000"/>
                  </a:prstClr>
                </a:solidFill>
                <a:effectLst/>
                <a:uLnTx/>
                <a:uFillTx/>
                <a:latin typeface="Calibri" panose="020F0502020204030204"/>
                <a:ea typeface="+mn-lt"/>
                <a:cs typeface="Calibri" panose="020F0502020204030204"/>
              </a:rPr>
              <a:t>Course content applies an equity lens to instructional leadership, school improvement, family and community relations, management, and organizational culture. Courses include content that helps candidates understand systemic inequities, analyze policy and practice with an equity lens, and practice engaging others in conversations around equity issues. </a:t>
            </a:r>
          </a:p>
        </p:txBody>
      </p:sp>
      <p:sp>
        <p:nvSpPr>
          <p:cNvPr id="5" name="TextBox 4">
            <a:extLst>
              <a:ext uri="{FF2B5EF4-FFF2-40B4-BE49-F238E27FC236}">
                <a16:creationId xmlns:a16="http://schemas.microsoft.com/office/drawing/2014/main" id="{B525BD6D-2442-26AD-A411-5EE9A5048C56}"/>
              </a:ext>
            </a:extLst>
          </p:cNvPr>
          <p:cNvSpPr txBox="1"/>
          <p:nvPr/>
        </p:nvSpPr>
        <p:spPr>
          <a:xfrm>
            <a:off x="9933418" y="2006914"/>
            <a:ext cx="17663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72C4"/>
                </a:solidFill>
                <a:effectLst/>
                <a:uLnTx/>
                <a:uFillTx/>
                <a:latin typeface="Calibri" panose="020F0502020204030204"/>
                <a:ea typeface="+mn-ea"/>
                <a:cs typeface="Calibri"/>
              </a:rPr>
              <a:t>     Preliminary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72C4"/>
                </a:solidFill>
                <a:effectLst/>
                <a:uLnTx/>
                <a:uFillTx/>
                <a:latin typeface="Calibri" panose="020F0502020204030204"/>
                <a:ea typeface="+mn-ea"/>
                <a:cs typeface="Calibri"/>
              </a:rPr>
              <a:t>         Ratings</a:t>
            </a:r>
          </a:p>
        </p:txBody>
      </p:sp>
      <p:sp>
        <p:nvSpPr>
          <p:cNvPr id="6" name="Rounded Rectangle 5">
            <a:extLst>
              <a:ext uri="{FF2B5EF4-FFF2-40B4-BE49-F238E27FC236}">
                <a16:creationId xmlns:a16="http://schemas.microsoft.com/office/drawing/2014/main" id="{B643132B-5041-F86C-2DAB-70FBAC3A9A15}"/>
              </a:ext>
            </a:extLst>
          </p:cNvPr>
          <p:cNvSpPr/>
          <p:nvPr/>
        </p:nvSpPr>
        <p:spPr>
          <a:xfrm>
            <a:off x="10053802" y="2755007"/>
            <a:ext cx="1645920" cy="1644086"/>
          </a:xfrm>
          <a:prstGeom prst="roundRect">
            <a:avLst/>
          </a:prstGeom>
          <a:solidFill>
            <a:schemeClr val="tx2">
              <a:lumMod val="20000"/>
              <a:lumOff val="80000"/>
            </a:schemeClr>
          </a:solidFill>
          <a:ln/>
        </p:spPr>
        <p:style>
          <a:lnRef idx="1">
            <a:schemeClr val="accent5"/>
          </a:lnRef>
          <a:fillRef idx="2">
            <a:schemeClr val="accent5"/>
          </a:fillRef>
          <a:effectRef idx="1">
            <a:schemeClr val="accent5"/>
          </a:effectRef>
          <a:fontRef idx="minor">
            <a:schemeClr val="dk1"/>
          </a:fontRef>
        </p:style>
        <p:txBody>
          <a:bodyPr lIns="45720" tIns="45720" rIns="4572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Design: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 </a:t>
            </a:r>
          </a:p>
        </p:txBody>
      </p:sp>
      <p:sp>
        <p:nvSpPr>
          <p:cNvPr id="11" name="Rounded Rectangle 10">
            <a:extLst>
              <a:ext uri="{FF2B5EF4-FFF2-40B4-BE49-F238E27FC236}">
                <a16:creationId xmlns:a16="http://schemas.microsoft.com/office/drawing/2014/main" id="{A2F5AC36-EB55-1BB5-FD0D-A50678AEFAC1}"/>
              </a:ext>
            </a:extLst>
          </p:cNvPr>
          <p:cNvSpPr/>
          <p:nvPr/>
        </p:nvSpPr>
        <p:spPr>
          <a:xfrm>
            <a:off x="10053802" y="4575975"/>
            <a:ext cx="1645920" cy="1644085"/>
          </a:xfrm>
          <a:prstGeom prst="roundRect">
            <a:avLst/>
          </a:prstGeom>
          <a:solidFill>
            <a:schemeClr val="tx2">
              <a:lumMod val="20000"/>
              <a:lumOff val="80000"/>
            </a:schemeClr>
          </a:solidFill>
        </p:spPr>
        <p:style>
          <a:lnRef idx="1">
            <a:schemeClr val="accent5"/>
          </a:lnRef>
          <a:fillRef idx="2">
            <a:schemeClr val="accent5"/>
          </a:fillRef>
          <a:effectRef idx="1">
            <a:schemeClr val="accent5"/>
          </a:effectRef>
          <a:fontRef idx="minor">
            <a:schemeClr val="dk1"/>
          </a:fontRef>
        </p:style>
        <p:txBody>
          <a:bodyPr lIns="45720" tIns="45720" rIns="4572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Implementation: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 </a:t>
            </a:r>
          </a:p>
        </p:txBody>
      </p:sp>
      <p:graphicFrame>
        <p:nvGraphicFramePr>
          <p:cNvPr id="7" name="Table 3">
            <a:extLst>
              <a:ext uri="{FF2B5EF4-FFF2-40B4-BE49-F238E27FC236}">
                <a16:creationId xmlns:a16="http://schemas.microsoft.com/office/drawing/2014/main" id="{44CCB5D7-24DA-A1F6-33C5-4456BCC66E76}"/>
              </a:ext>
            </a:extLst>
          </p:cNvPr>
          <p:cNvGraphicFramePr>
            <a:graphicFrameLocks noGrp="1"/>
          </p:cNvGraphicFramePr>
          <p:nvPr>
            <p:extLst>
              <p:ext uri="{D42A27DB-BD31-4B8C-83A1-F6EECF244321}">
                <p14:modId xmlns:p14="http://schemas.microsoft.com/office/powerpoint/2010/main" val="3270868216"/>
              </p:ext>
            </p:extLst>
          </p:nvPr>
        </p:nvGraphicFramePr>
        <p:xfrm>
          <a:off x="545014" y="1915702"/>
          <a:ext cx="4811726" cy="4304358"/>
        </p:xfrm>
        <a:graphic>
          <a:graphicData uri="http://schemas.openxmlformats.org/drawingml/2006/table">
            <a:tbl>
              <a:tblPr firstRow="1" bandRow="1">
                <a:tableStyleId>{5C22544A-7EE6-4342-B048-85BDC9FD1C3A}</a:tableStyleId>
              </a:tblPr>
              <a:tblGrid>
                <a:gridCol w="2405863">
                  <a:extLst>
                    <a:ext uri="{9D8B030D-6E8A-4147-A177-3AD203B41FA5}">
                      <a16:colId xmlns:a16="http://schemas.microsoft.com/office/drawing/2014/main" val="1182033406"/>
                    </a:ext>
                  </a:extLst>
                </a:gridCol>
                <a:gridCol w="2405863">
                  <a:extLst>
                    <a:ext uri="{9D8B030D-6E8A-4147-A177-3AD203B41FA5}">
                      <a16:colId xmlns:a16="http://schemas.microsoft.com/office/drawing/2014/main" val="285368472"/>
                    </a:ext>
                  </a:extLst>
                </a:gridCol>
              </a:tblGrid>
              <a:tr h="888533">
                <a:tc>
                  <a:txBody>
                    <a:bodyPr/>
                    <a:lstStyle/>
                    <a:p>
                      <a:pPr algn="ctr"/>
                      <a:r>
                        <a:rPr lang="en-US" sz="1800" dirty="0">
                          <a:latin typeface="+mn-lt"/>
                        </a:rPr>
                        <a:t>Evidence of Design </a:t>
                      </a:r>
                    </a:p>
                    <a:p>
                      <a:pPr lvl="0" algn="ctr">
                        <a:buNone/>
                      </a:pPr>
                      <a:r>
                        <a:rPr lang="en-US" sz="1450" i="1" dirty="0">
                          <a:latin typeface="+mn-lt"/>
                        </a:rPr>
                        <a:t>(insert links below)</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u="none" strike="noStrike" spc="-70" baseline="0" noProof="0" dirty="0">
                          <a:latin typeface="+mn-lt"/>
                        </a:rPr>
                        <a:t>Implementation Evidence </a:t>
                      </a:r>
                      <a:r>
                        <a:rPr kumimoji="0" lang="en-US" sz="1450" b="1" i="1" u="none" strike="noStrike" kern="1200" cap="none" spc="0" normalizeH="0" baseline="0" noProof="0" dirty="0">
                          <a:ln>
                            <a:noFill/>
                          </a:ln>
                          <a:solidFill>
                            <a:prstClr val="white"/>
                          </a:solidFill>
                          <a:effectLst/>
                          <a:uLnTx/>
                          <a:uFillTx/>
                          <a:latin typeface="+mn-lt"/>
                          <a:ea typeface="+mn-ea"/>
                          <a:cs typeface="+mn-cs"/>
                        </a:rPr>
                        <a:t>(insert links below)</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i="1" spc="-40" baseline="0" dirty="0">
                        <a:latin typeface="+mn-lt"/>
                      </a:endParaRPr>
                    </a:p>
                  </a:txBody>
                  <a:tcPr/>
                </a:tc>
                <a:extLst>
                  <a:ext uri="{0D108BD9-81ED-4DB2-BD59-A6C34878D82A}">
                    <a16:rowId xmlns:a16="http://schemas.microsoft.com/office/drawing/2014/main" val="1744858797"/>
                  </a:ext>
                </a:extLst>
              </a:tr>
              <a:tr h="3415825">
                <a:tc>
                  <a:txBody>
                    <a:bodyPr/>
                    <a:lstStyle/>
                    <a:p>
                      <a:endParaRPr lang="en-US" dirty="0"/>
                    </a:p>
                  </a:txBody>
                  <a:tcPr>
                    <a:solidFill>
                      <a:schemeClr val="tx2">
                        <a:lumMod val="20000"/>
                        <a:lumOff val="80000"/>
                      </a:schemeClr>
                    </a:solidFill>
                  </a:tcPr>
                </a:tc>
                <a:tc>
                  <a:txBody>
                    <a:bodyPr/>
                    <a:lstStyle/>
                    <a:p>
                      <a:endParaRPr lang="en-US" dirty="0"/>
                    </a:p>
                  </a:txBody>
                  <a:tcPr>
                    <a:solidFill>
                      <a:schemeClr val="tx2">
                        <a:lumMod val="20000"/>
                        <a:lumOff val="80000"/>
                      </a:schemeClr>
                    </a:solidFill>
                  </a:tcPr>
                </a:tc>
                <a:extLst>
                  <a:ext uri="{0D108BD9-81ED-4DB2-BD59-A6C34878D82A}">
                    <a16:rowId xmlns:a16="http://schemas.microsoft.com/office/drawing/2014/main" val="3879764665"/>
                  </a:ext>
                </a:extLst>
              </a:tr>
            </a:tbl>
          </a:graphicData>
        </a:graphic>
      </p:graphicFrame>
      <p:graphicFrame>
        <p:nvGraphicFramePr>
          <p:cNvPr id="8" name="Table 7">
            <a:extLst>
              <a:ext uri="{FF2B5EF4-FFF2-40B4-BE49-F238E27FC236}">
                <a16:creationId xmlns:a16="http://schemas.microsoft.com/office/drawing/2014/main" id="{4399F91E-9DED-7788-BE8F-7F3FF19EEEA6}"/>
              </a:ext>
            </a:extLst>
          </p:cNvPr>
          <p:cNvGraphicFramePr>
            <a:graphicFrameLocks noGrp="1"/>
          </p:cNvGraphicFramePr>
          <p:nvPr>
            <p:extLst>
              <p:ext uri="{D42A27DB-BD31-4B8C-83A1-F6EECF244321}">
                <p14:modId xmlns:p14="http://schemas.microsoft.com/office/powerpoint/2010/main" val="1583519911"/>
              </p:ext>
            </p:extLst>
          </p:nvPr>
        </p:nvGraphicFramePr>
        <p:xfrm>
          <a:off x="5613798" y="1915702"/>
          <a:ext cx="4182945" cy="4304358"/>
        </p:xfrm>
        <a:graphic>
          <a:graphicData uri="http://schemas.openxmlformats.org/drawingml/2006/table">
            <a:tbl>
              <a:tblPr firstRow="1" bandRow="1">
                <a:tableStyleId>{5C22544A-7EE6-4342-B048-85BDC9FD1C3A}</a:tableStyleId>
              </a:tblPr>
              <a:tblGrid>
                <a:gridCol w="2089121">
                  <a:extLst>
                    <a:ext uri="{9D8B030D-6E8A-4147-A177-3AD203B41FA5}">
                      <a16:colId xmlns:a16="http://schemas.microsoft.com/office/drawing/2014/main" val="1468297184"/>
                    </a:ext>
                  </a:extLst>
                </a:gridCol>
                <a:gridCol w="2093824">
                  <a:extLst>
                    <a:ext uri="{9D8B030D-6E8A-4147-A177-3AD203B41FA5}">
                      <a16:colId xmlns:a16="http://schemas.microsoft.com/office/drawing/2014/main" val="848919306"/>
                    </a:ext>
                  </a:extLst>
                </a:gridCol>
              </a:tblGrid>
              <a:tr h="888533">
                <a:tc>
                  <a:txBody>
                    <a:bodyPr/>
                    <a:lstStyle/>
                    <a:p>
                      <a:pPr algn="ctr"/>
                      <a:r>
                        <a:rPr lang="en-US" sz="1800" dirty="0">
                          <a:latin typeface="+mn-lt"/>
                        </a:rPr>
                        <a:t>Relative Program Strengths </a:t>
                      </a:r>
                    </a:p>
                  </a:txBody>
                  <a:tcPr/>
                </a:tc>
                <a:tc>
                  <a:txBody>
                    <a:bodyPr/>
                    <a:lstStyle/>
                    <a:p>
                      <a:pPr lvl="0" algn="ctr">
                        <a:buNone/>
                      </a:pPr>
                      <a:r>
                        <a:rPr lang="en-US" sz="1800" dirty="0">
                          <a:latin typeface="+mn-lt"/>
                        </a:rPr>
                        <a:t>Growth Opportunities</a:t>
                      </a:r>
                    </a:p>
                  </a:txBody>
                  <a:tcPr/>
                </a:tc>
                <a:extLst>
                  <a:ext uri="{0D108BD9-81ED-4DB2-BD59-A6C34878D82A}">
                    <a16:rowId xmlns:a16="http://schemas.microsoft.com/office/drawing/2014/main" val="3673525508"/>
                  </a:ext>
                </a:extLst>
              </a:tr>
              <a:tr h="3415825">
                <a:tc>
                  <a:txBody>
                    <a:bodyPr/>
                    <a:lstStyle/>
                    <a:p>
                      <a:endParaRPr lang="en-US" dirty="0"/>
                    </a:p>
                  </a:txBody>
                  <a:tcPr>
                    <a:solidFill>
                      <a:schemeClr val="tx2">
                        <a:lumMod val="20000"/>
                        <a:lumOff val="80000"/>
                      </a:schemeClr>
                    </a:solidFill>
                  </a:tcPr>
                </a:tc>
                <a:tc>
                  <a:txBody>
                    <a:bodyPr/>
                    <a:lstStyle/>
                    <a:p>
                      <a:pPr lvl="0">
                        <a:buNone/>
                      </a:pPr>
                      <a:endParaRPr lang="en-US" dirty="0"/>
                    </a:p>
                  </a:txBody>
                  <a:tcPr>
                    <a:solidFill>
                      <a:schemeClr val="tx2">
                        <a:lumMod val="20000"/>
                        <a:lumOff val="80000"/>
                      </a:schemeClr>
                    </a:solidFill>
                  </a:tcPr>
                </a:tc>
                <a:extLst>
                  <a:ext uri="{0D108BD9-81ED-4DB2-BD59-A6C34878D82A}">
                    <a16:rowId xmlns:a16="http://schemas.microsoft.com/office/drawing/2014/main" val="921349258"/>
                  </a:ext>
                </a:extLst>
              </a:tr>
            </a:tbl>
          </a:graphicData>
        </a:graphic>
      </p:graphicFrame>
    </p:spTree>
    <p:extLst>
      <p:ext uri="{BB962C8B-B14F-4D97-AF65-F5344CB8AC3E}">
        <p14:creationId xmlns:p14="http://schemas.microsoft.com/office/powerpoint/2010/main" val="2874516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D3A9E-C821-4854-17A8-9DFE2A104DF0}"/>
              </a:ext>
            </a:extLst>
          </p:cNvPr>
          <p:cNvSpPr>
            <a:spLocks noGrp="1"/>
          </p:cNvSpPr>
          <p:nvPr>
            <p:ph type="title"/>
          </p:nvPr>
        </p:nvSpPr>
        <p:spPr>
          <a:xfrm>
            <a:off x="545014" y="365125"/>
            <a:ext cx="10808786" cy="522000"/>
          </a:xfrm>
        </p:spPr>
        <p:txBody>
          <a:bodyPr>
            <a:normAutofit fontScale="90000"/>
          </a:bodyPr>
          <a:lstStyle/>
          <a:p>
            <a:r>
              <a:rPr lang="en-US" b="1">
                <a:cs typeface="Calibri Light"/>
              </a:rPr>
              <a:t>2.5 Course Materials</a:t>
            </a:r>
            <a:endParaRPr lang="en-US" b="1"/>
          </a:p>
        </p:txBody>
      </p:sp>
      <p:sp>
        <p:nvSpPr>
          <p:cNvPr id="4" name="TextBox 3">
            <a:extLst>
              <a:ext uri="{FF2B5EF4-FFF2-40B4-BE49-F238E27FC236}">
                <a16:creationId xmlns:a16="http://schemas.microsoft.com/office/drawing/2014/main" id="{9A6DBA9E-3B8F-7269-A8D3-253272FB5579}"/>
              </a:ext>
            </a:extLst>
          </p:cNvPr>
          <p:cNvSpPr txBox="1"/>
          <p:nvPr/>
        </p:nvSpPr>
        <p:spPr>
          <a:xfrm>
            <a:off x="545014" y="885145"/>
            <a:ext cx="11101971" cy="8540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50" b="0" i="1" u="none" strike="noStrike" kern="1200" cap="none" spc="0" normalizeH="0" baseline="0" noProof="0" dirty="0">
                <a:ln>
                  <a:noFill/>
                </a:ln>
                <a:solidFill>
                  <a:prstClr val="black">
                    <a:lumMod val="75000"/>
                    <a:lumOff val="25000"/>
                  </a:prstClr>
                </a:solidFill>
                <a:effectLst/>
                <a:uLnTx/>
                <a:uFillTx/>
                <a:latin typeface="Calibri" panose="020F0502020204030204"/>
                <a:ea typeface="+mn-lt"/>
                <a:cs typeface="Calibri" panose="020F0502020204030204"/>
              </a:rPr>
              <a:t>Course materials are culturally responsive, reflect diverse authorship, and are inclusive of multiple perspectives. Program faculty conduct regular audits of course materials to ensure they include timely, relevant, rigorous, and research-based sources on equity-centered leadership. </a:t>
            </a:r>
            <a:endParaRPr kumimoji="0" lang="en-US" sz="1650" b="0" i="1"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525BD6D-2442-26AD-A411-5EE9A5048C56}"/>
              </a:ext>
            </a:extLst>
          </p:cNvPr>
          <p:cNvSpPr txBox="1"/>
          <p:nvPr/>
        </p:nvSpPr>
        <p:spPr>
          <a:xfrm>
            <a:off x="9933418" y="2006914"/>
            <a:ext cx="17663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72C4"/>
                </a:solidFill>
                <a:effectLst/>
                <a:uLnTx/>
                <a:uFillTx/>
                <a:latin typeface="Calibri" panose="020F0502020204030204"/>
                <a:ea typeface="+mn-ea"/>
                <a:cs typeface="Calibri"/>
              </a:rPr>
              <a:t>     Preliminary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72C4"/>
                </a:solidFill>
                <a:effectLst/>
                <a:uLnTx/>
                <a:uFillTx/>
                <a:latin typeface="Calibri" panose="020F0502020204030204"/>
                <a:ea typeface="+mn-ea"/>
                <a:cs typeface="Calibri"/>
              </a:rPr>
              <a:t>         Ratings</a:t>
            </a:r>
          </a:p>
        </p:txBody>
      </p:sp>
      <p:sp>
        <p:nvSpPr>
          <p:cNvPr id="6" name="Rounded Rectangle 5">
            <a:extLst>
              <a:ext uri="{FF2B5EF4-FFF2-40B4-BE49-F238E27FC236}">
                <a16:creationId xmlns:a16="http://schemas.microsoft.com/office/drawing/2014/main" id="{B643132B-5041-F86C-2DAB-70FBAC3A9A15}"/>
              </a:ext>
            </a:extLst>
          </p:cNvPr>
          <p:cNvSpPr/>
          <p:nvPr/>
        </p:nvSpPr>
        <p:spPr>
          <a:xfrm>
            <a:off x="10053802" y="2755007"/>
            <a:ext cx="1645920" cy="1644086"/>
          </a:xfrm>
          <a:prstGeom prst="roundRect">
            <a:avLst/>
          </a:prstGeom>
          <a:solidFill>
            <a:schemeClr val="tx2">
              <a:lumMod val="20000"/>
              <a:lumOff val="80000"/>
            </a:schemeClr>
          </a:solidFill>
          <a:ln/>
        </p:spPr>
        <p:style>
          <a:lnRef idx="1">
            <a:schemeClr val="accent5"/>
          </a:lnRef>
          <a:fillRef idx="2">
            <a:schemeClr val="accent5"/>
          </a:fillRef>
          <a:effectRef idx="1">
            <a:schemeClr val="accent5"/>
          </a:effectRef>
          <a:fontRef idx="minor">
            <a:schemeClr val="dk1"/>
          </a:fontRef>
        </p:style>
        <p:txBody>
          <a:bodyPr lIns="45720" tIns="45720" rIns="4572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Design: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 </a:t>
            </a:r>
          </a:p>
        </p:txBody>
      </p:sp>
      <p:sp>
        <p:nvSpPr>
          <p:cNvPr id="11" name="Rounded Rectangle 10">
            <a:extLst>
              <a:ext uri="{FF2B5EF4-FFF2-40B4-BE49-F238E27FC236}">
                <a16:creationId xmlns:a16="http://schemas.microsoft.com/office/drawing/2014/main" id="{A2F5AC36-EB55-1BB5-FD0D-A50678AEFAC1}"/>
              </a:ext>
            </a:extLst>
          </p:cNvPr>
          <p:cNvSpPr/>
          <p:nvPr/>
        </p:nvSpPr>
        <p:spPr>
          <a:xfrm>
            <a:off x="10053802" y="4575975"/>
            <a:ext cx="1645920" cy="1644085"/>
          </a:xfrm>
          <a:prstGeom prst="roundRect">
            <a:avLst/>
          </a:prstGeom>
          <a:solidFill>
            <a:schemeClr val="tx2">
              <a:lumMod val="20000"/>
              <a:lumOff val="80000"/>
            </a:schemeClr>
          </a:solidFill>
        </p:spPr>
        <p:style>
          <a:lnRef idx="1">
            <a:schemeClr val="accent5"/>
          </a:lnRef>
          <a:fillRef idx="2">
            <a:schemeClr val="accent5"/>
          </a:fillRef>
          <a:effectRef idx="1">
            <a:schemeClr val="accent5"/>
          </a:effectRef>
          <a:fontRef idx="minor">
            <a:schemeClr val="dk1"/>
          </a:fontRef>
        </p:style>
        <p:txBody>
          <a:bodyPr lIns="45720" tIns="45720" rIns="4572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Implementation: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 </a:t>
            </a:r>
          </a:p>
        </p:txBody>
      </p:sp>
      <p:graphicFrame>
        <p:nvGraphicFramePr>
          <p:cNvPr id="7" name="Table 3">
            <a:extLst>
              <a:ext uri="{FF2B5EF4-FFF2-40B4-BE49-F238E27FC236}">
                <a16:creationId xmlns:a16="http://schemas.microsoft.com/office/drawing/2014/main" id="{9DE273E8-FE43-ED7A-9C0C-F1B2572E820E}"/>
              </a:ext>
            </a:extLst>
          </p:cNvPr>
          <p:cNvGraphicFramePr>
            <a:graphicFrameLocks noGrp="1"/>
          </p:cNvGraphicFramePr>
          <p:nvPr>
            <p:extLst>
              <p:ext uri="{D42A27DB-BD31-4B8C-83A1-F6EECF244321}">
                <p14:modId xmlns:p14="http://schemas.microsoft.com/office/powerpoint/2010/main" val="3270868216"/>
              </p:ext>
            </p:extLst>
          </p:nvPr>
        </p:nvGraphicFramePr>
        <p:xfrm>
          <a:off x="545014" y="1915702"/>
          <a:ext cx="4811726" cy="4304358"/>
        </p:xfrm>
        <a:graphic>
          <a:graphicData uri="http://schemas.openxmlformats.org/drawingml/2006/table">
            <a:tbl>
              <a:tblPr firstRow="1" bandRow="1">
                <a:tableStyleId>{5C22544A-7EE6-4342-B048-85BDC9FD1C3A}</a:tableStyleId>
              </a:tblPr>
              <a:tblGrid>
                <a:gridCol w="2405863">
                  <a:extLst>
                    <a:ext uri="{9D8B030D-6E8A-4147-A177-3AD203B41FA5}">
                      <a16:colId xmlns:a16="http://schemas.microsoft.com/office/drawing/2014/main" val="1182033406"/>
                    </a:ext>
                  </a:extLst>
                </a:gridCol>
                <a:gridCol w="2405863">
                  <a:extLst>
                    <a:ext uri="{9D8B030D-6E8A-4147-A177-3AD203B41FA5}">
                      <a16:colId xmlns:a16="http://schemas.microsoft.com/office/drawing/2014/main" val="285368472"/>
                    </a:ext>
                  </a:extLst>
                </a:gridCol>
              </a:tblGrid>
              <a:tr h="888533">
                <a:tc>
                  <a:txBody>
                    <a:bodyPr/>
                    <a:lstStyle/>
                    <a:p>
                      <a:pPr algn="ctr"/>
                      <a:r>
                        <a:rPr lang="en-US" sz="1800" dirty="0">
                          <a:latin typeface="+mn-lt"/>
                        </a:rPr>
                        <a:t>Evidence of Design </a:t>
                      </a:r>
                    </a:p>
                    <a:p>
                      <a:pPr lvl="0" algn="ctr">
                        <a:buNone/>
                      </a:pPr>
                      <a:r>
                        <a:rPr lang="en-US" sz="1450" i="1" dirty="0">
                          <a:latin typeface="+mn-lt"/>
                        </a:rPr>
                        <a:t>(insert links below)</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u="none" strike="noStrike" spc="-70" baseline="0" noProof="0" dirty="0">
                          <a:latin typeface="+mn-lt"/>
                        </a:rPr>
                        <a:t>Implementation Evidence </a:t>
                      </a:r>
                      <a:r>
                        <a:rPr kumimoji="0" lang="en-US" sz="1450" b="1" i="1" u="none" strike="noStrike" kern="1200" cap="none" spc="0" normalizeH="0" baseline="0" noProof="0" dirty="0">
                          <a:ln>
                            <a:noFill/>
                          </a:ln>
                          <a:solidFill>
                            <a:prstClr val="white"/>
                          </a:solidFill>
                          <a:effectLst/>
                          <a:uLnTx/>
                          <a:uFillTx/>
                          <a:latin typeface="+mn-lt"/>
                          <a:ea typeface="+mn-ea"/>
                          <a:cs typeface="+mn-cs"/>
                        </a:rPr>
                        <a:t>(insert links below)</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i="1" spc="-40" baseline="0" dirty="0">
                        <a:latin typeface="+mn-lt"/>
                      </a:endParaRPr>
                    </a:p>
                  </a:txBody>
                  <a:tcPr/>
                </a:tc>
                <a:extLst>
                  <a:ext uri="{0D108BD9-81ED-4DB2-BD59-A6C34878D82A}">
                    <a16:rowId xmlns:a16="http://schemas.microsoft.com/office/drawing/2014/main" val="1744858797"/>
                  </a:ext>
                </a:extLst>
              </a:tr>
              <a:tr h="3415825">
                <a:tc>
                  <a:txBody>
                    <a:bodyPr/>
                    <a:lstStyle/>
                    <a:p>
                      <a:endParaRPr lang="en-US" dirty="0"/>
                    </a:p>
                  </a:txBody>
                  <a:tcPr>
                    <a:solidFill>
                      <a:schemeClr val="tx2">
                        <a:lumMod val="20000"/>
                        <a:lumOff val="80000"/>
                      </a:schemeClr>
                    </a:solidFill>
                  </a:tcPr>
                </a:tc>
                <a:tc>
                  <a:txBody>
                    <a:bodyPr/>
                    <a:lstStyle/>
                    <a:p>
                      <a:endParaRPr lang="en-US" dirty="0"/>
                    </a:p>
                  </a:txBody>
                  <a:tcPr>
                    <a:solidFill>
                      <a:schemeClr val="tx2">
                        <a:lumMod val="20000"/>
                        <a:lumOff val="80000"/>
                      </a:schemeClr>
                    </a:solidFill>
                  </a:tcPr>
                </a:tc>
                <a:extLst>
                  <a:ext uri="{0D108BD9-81ED-4DB2-BD59-A6C34878D82A}">
                    <a16:rowId xmlns:a16="http://schemas.microsoft.com/office/drawing/2014/main" val="3879764665"/>
                  </a:ext>
                </a:extLst>
              </a:tr>
            </a:tbl>
          </a:graphicData>
        </a:graphic>
      </p:graphicFrame>
      <p:graphicFrame>
        <p:nvGraphicFramePr>
          <p:cNvPr id="8" name="Table 7">
            <a:extLst>
              <a:ext uri="{FF2B5EF4-FFF2-40B4-BE49-F238E27FC236}">
                <a16:creationId xmlns:a16="http://schemas.microsoft.com/office/drawing/2014/main" id="{BE2CCAD0-7B34-F30C-1639-4AA8C9A25EE2}"/>
              </a:ext>
            </a:extLst>
          </p:cNvPr>
          <p:cNvGraphicFramePr>
            <a:graphicFrameLocks noGrp="1"/>
          </p:cNvGraphicFramePr>
          <p:nvPr>
            <p:extLst>
              <p:ext uri="{D42A27DB-BD31-4B8C-83A1-F6EECF244321}">
                <p14:modId xmlns:p14="http://schemas.microsoft.com/office/powerpoint/2010/main" val="1583519911"/>
              </p:ext>
            </p:extLst>
          </p:nvPr>
        </p:nvGraphicFramePr>
        <p:xfrm>
          <a:off x="5613798" y="1915702"/>
          <a:ext cx="4182945" cy="4304358"/>
        </p:xfrm>
        <a:graphic>
          <a:graphicData uri="http://schemas.openxmlformats.org/drawingml/2006/table">
            <a:tbl>
              <a:tblPr firstRow="1" bandRow="1">
                <a:tableStyleId>{5C22544A-7EE6-4342-B048-85BDC9FD1C3A}</a:tableStyleId>
              </a:tblPr>
              <a:tblGrid>
                <a:gridCol w="2089121">
                  <a:extLst>
                    <a:ext uri="{9D8B030D-6E8A-4147-A177-3AD203B41FA5}">
                      <a16:colId xmlns:a16="http://schemas.microsoft.com/office/drawing/2014/main" val="1468297184"/>
                    </a:ext>
                  </a:extLst>
                </a:gridCol>
                <a:gridCol w="2093824">
                  <a:extLst>
                    <a:ext uri="{9D8B030D-6E8A-4147-A177-3AD203B41FA5}">
                      <a16:colId xmlns:a16="http://schemas.microsoft.com/office/drawing/2014/main" val="848919306"/>
                    </a:ext>
                  </a:extLst>
                </a:gridCol>
              </a:tblGrid>
              <a:tr h="888533">
                <a:tc>
                  <a:txBody>
                    <a:bodyPr/>
                    <a:lstStyle/>
                    <a:p>
                      <a:pPr algn="ctr"/>
                      <a:r>
                        <a:rPr lang="en-US" sz="1800" dirty="0">
                          <a:latin typeface="+mn-lt"/>
                        </a:rPr>
                        <a:t>Relative Program Strengths </a:t>
                      </a:r>
                    </a:p>
                  </a:txBody>
                  <a:tcPr/>
                </a:tc>
                <a:tc>
                  <a:txBody>
                    <a:bodyPr/>
                    <a:lstStyle/>
                    <a:p>
                      <a:pPr lvl="0" algn="ctr">
                        <a:buNone/>
                      </a:pPr>
                      <a:r>
                        <a:rPr lang="en-US" sz="1800" dirty="0">
                          <a:latin typeface="+mn-lt"/>
                        </a:rPr>
                        <a:t>Growth Opportunities</a:t>
                      </a:r>
                    </a:p>
                  </a:txBody>
                  <a:tcPr/>
                </a:tc>
                <a:extLst>
                  <a:ext uri="{0D108BD9-81ED-4DB2-BD59-A6C34878D82A}">
                    <a16:rowId xmlns:a16="http://schemas.microsoft.com/office/drawing/2014/main" val="3673525508"/>
                  </a:ext>
                </a:extLst>
              </a:tr>
              <a:tr h="3415825">
                <a:tc>
                  <a:txBody>
                    <a:bodyPr/>
                    <a:lstStyle/>
                    <a:p>
                      <a:endParaRPr lang="en-US" dirty="0"/>
                    </a:p>
                  </a:txBody>
                  <a:tcPr>
                    <a:solidFill>
                      <a:schemeClr val="tx2">
                        <a:lumMod val="20000"/>
                        <a:lumOff val="80000"/>
                      </a:schemeClr>
                    </a:solidFill>
                  </a:tcPr>
                </a:tc>
                <a:tc>
                  <a:txBody>
                    <a:bodyPr/>
                    <a:lstStyle/>
                    <a:p>
                      <a:pPr lvl="0">
                        <a:buNone/>
                      </a:pPr>
                      <a:endParaRPr lang="en-US" dirty="0"/>
                    </a:p>
                  </a:txBody>
                  <a:tcPr>
                    <a:solidFill>
                      <a:schemeClr val="tx2">
                        <a:lumMod val="20000"/>
                        <a:lumOff val="80000"/>
                      </a:schemeClr>
                    </a:solidFill>
                  </a:tcPr>
                </a:tc>
                <a:extLst>
                  <a:ext uri="{0D108BD9-81ED-4DB2-BD59-A6C34878D82A}">
                    <a16:rowId xmlns:a16="http://schemas.microsoft.com/office/drawing/2014/main" val="921349258"/>
                  </a:ext>
                </a:extLst>
              </a:tr>
            </a:tbl>
          </a:graphicData>
        </a:graphic>
      </p:graphicFrame>
    </p:spTree>
    <p:extLst>
      <p:ext uri="{BB962C8B-B14F-4D97-AF65-F5344CB8AC3E}">
        <p14:creationId xmlns:p14="http://schemas.microsoft.com/office/powerpoint/2010/main" val="33557307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FAA54-C997-AE29-E0B9-AA5EA89624F4}"/>
              </a:ext>
            </a:extLst>
          </p:cNvPr>
          <p:cNvSpPr>
            <a:spLocks noGrp="1"/>
          </p:cNvSpPr>
          <p:nvPr>
            <p:ph type="title"/>
          </p:nvPr>
        </p:nvSpPr>
        <p:spPr>
          <a:xfrm>
            <a:off x="838200" y="365125"/>
            <a:ext cx="10515600" cy="1132551"/>
          </a:xfrm>
        </p:spPr>
        <p:txBody>
          <a:bodyPr/>
          <a:lstStyle/>
          <a:p>
            <a:r>
              <a:rPr lang="en-US" dirty="0">
                <a:cs typeface="Calibri Light"/>
              </a:rPr>
              <a:t>How To Use This Slide Template</a:t>
            </a:r>
            <a:endParaRPr lang="en-US" dirty="0"/>
          </a:p>
        </p:txBody>
      </p:sp>
      <p:sp>
        <p:nvSpPr>
          <p:cNvPr id="3" name="Content Placeholder 2">
            <a:extLst>
              <a:ext uri="{FF2B5EF4-FFF2-40B4-BE49-F238E27FC236}">
                <a16:creationId xmlns:a16="http://schemas.microsoft.com/office/drawing/2014/main" id="{36177869-CE56-53BA-733E-8F922E7178BE}"/>
              </a:ext>
            </a:extLst>
          </p:cNvPr>
          <p:cNvSpPr>
            <a:spLocks noGrp="1"/>
          </p:cNvSpPr>
          <p:nvPr>
            <p:ph idx="1"/>
          </p:nvPr>
        </p:nvSpPr>
        <p:spPr>
          <a:xfrm>
            <a:off x="838200" y="1631852"/>
            <a:ext cx="10515600" cy="4786250"/>
          </a:xfrm>
        </p:spPr>
        <p:txBody>
          <a:bodyPr vert="horz" lIns="91440" tIns="45720" rIns="91440" bIns="45720" rtlCol="0" anchor="t">
            <a:normAutofit fontScale="92500" lnSpcReduction="10000"/>
          </a:bodyPr>
          <a:lstStyle/>
          <a:p>
            <a:pPr>
              <a:lnSpc>
                <a:spcPct val="110000"/>
              </a:lnSpc>
              <a:spcBef>
                <a:spcPts val="0"/>
              </a:spcBef>
            </a:pPr>
            <a:r>
              <a:rPr lang="en-US" dirty="0">
                <a:solidFill>
                  <a:schemeClr val="tx1">
                    <a:lumMod val="65000"/>
                    <a:lumOff val="35000"/>
                  </a:schemeClr>
                </a:solidFill>
                <a:cs typeface="Calibri"/>
              </a:rPr>
              <a:t>This template will guide your self-study team's presentation during the Evidence Synthesis Meeting</a:t>
            </a:r>
          </a:p>
          <a:p>
            <a:pPr>
              <a:lnSpc>
                <a:spcPct val="110000"/>
              </a:lnSpc>
              <a:spcBef>
                <a:spcPts val="0"/>
              </a:spcBef>
            </a:pPr>
            <a:endParaRPr lang="en-US" dirty="0">
              <a:solidFill>
                <a:schemeClr val="tx1">
                  <a:lumMod val="65000"/>
                  <a:lumOff val="35000"/>
                </a:schemeClr>
              </a:solidFill>
              <a:cs typeface="Calibri"/>
            </a:endParaRPr>
          </a:p>
          <a:p>
            <a:pPr>
              <a:lnSpc>
                <a:spcPct val="110000"/>
              </a:lnSpc>
              <a:spcBef>
                <a:spcPts val="0"/>
              </a:spcBef>
            </a:pPr>
            <a:r>
              <a:rPr lang="en-US" dirty="0">
                <a:solidFill>
                  <a:schemeClr val="tx1">
                    <a:lumMod val="65000"/>
                    <a:lumOff val="35000"/>
                  </a:schemeClr>
                </a:solidFill>
                <a:cs typeface="Calibri"/>
              </a:rPr>
              <a:t>Please fill in the blanks or respond to the prompts on each slide</a:t>
            </a:r>
          </a:p>
          <a:p>
            <a:pPr>
              <a:lnSpc>
                <a:spcPct val="110000"/>
              </a:lnSpc>
              <a:spcBef>
                <a:spcPts val="0"/>
              </a:spcBef>
            </a:pPr>
            <a:endParaRPr lang="en-US" dirty="0">
              <a:solidFill>
                <a:schemeClr val="tx1">
                  <a:lumMod val="65000"/>
                  <a:lumOff val="35000"/>
                </a:schemeClr>
              </a:solidFill>
              <a:cs typeface="Calibri"/>
            </a:endParaRPr>
          </a:p>
          <a:p>
            <a:pPr>
              <a:lnSpc>
                <a:spcPct val="110000"/>
              </a:lnSpc>
              <a:spcBef>
                <a:spcPts val="0"/>
              </a:spcBef>
            </a:pPr>
            <a:r>
              <a:rPr lang="en-US" dirty="0">
                <a:solidFill>
                  <a:schemeClr val="tx1">
                    <a:lumMod val="65000"/>
                    <a:lumOff val="35000"/>
                  </a:schemeClr>
                </a:solidFill>
                <a:cs typeface="Calibri"/>
              </a:rPr>
              <a:t>Delete any instructions or prompts [often in brackets] and delete this slide before the Evidence Synthesis Meeting</a:t>
            </a:r>
          </a:p>
          <a:p>
            <a:pPr>
              <a:lnSpc>
                <a:spcPct val="110000"/>
              </a:lnSpc>
              <a:spcBef>
                <a:spcPts val="0"/>
              </a:spcBef>
            </a:pPr>
            <a:endParaRPr lang="en-US" dirty="0">
              <a:solidFill>
                <a:schemeClr val="tx1">
                  <a:lumMod val="65000"/>
                  <a:lumOff val="35000"/>
                </a:schemeClr>
              </a:solidFill>
              <a:cs typeface="Calibri"/>
            </a:endParaRPr>
          </a:p>
          <a:p>
            <a:pPr>
              <a:lnSpc>
                <a:spcPct val="110000"/>
              </a:lnSpc>
              <a:spcBef>
                <a:spcPts val="0"/>
              </a:spcBef>
            </a:pPr>
            <a:r>
              <a:rPr lang="en-US" dirty="0">
                <a:solidFill>
                  <a:schemeClr val="tx1">
                    <a:lumMod val="65000"/>
                    <a:lumOff val="35000"/>
                  </a:schemeClr>
                </a:solidFill>
                <a:cs typeface="Calibri"/>
              </a:rPr>
              <a:t>Using this template as a starting point, please make the slide deck your own! Feel free to change the designs or color schemes, add animations, logos, bios – whatever you want.</a:t>
            </a:r>
          </a:p>
          <a:p>
            <a:endParaRPr lang="en-US" dirty="0">
              <a:cs typeface="Calibri"/>
            </a:endParaRPr>
          </a:p>
        </p:txBody>
      </p:sp>
    </p:spTree>
    <p:extLst>
      <p:ext uri="{BB962C8B-B14F-4D97-AF65-F5344CB8AC3E}">
        <p14:creationId xmlns:p14="http://schemas.microsoft.com/office/powerpoint/2010/main" val="13048348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D3A9E-C821-4854-17A8-9DFE2A104DF0}"/>
              </a:ext>
            </a:extLst>
          </p:cNvPr>
          <p:cNvSpPr>
            <a:spLocks noGrp="1"/>
          </p:cNvSpPr>
          <p:nvPr>
            <p:ph type="title"/>
          </p:nvPr>
        </p:nvSpPr>
        <p:spPr>
          <a:xfrm>
            <a:off x="545014" y="365125"/>
            <a:ext cx="10808786" cy="522000"/>
          </a:xfrm>
        </p:spPr>
        <p:txBody>
          <a:bodyPr>
            <a:normAutofit fontScale="90000"/>
          </a:bodyPr>
          <a:lstStyle/>
          <a:p>
            <a:r>
              <a:rPr lang="en-US" b="1">
                <a:cs typeface="Calibri Light"/>
              </a:rPr>
              <a:t>2.6 Course Sequence</a:t>
            </a:r>
            <a:endParaRPr lang="en-US" b="1"/>
          </a:p>
        </p:txBody>
      </p:sp>
      <p:sp>
        <p:nvSpPr>
          <p:cNvPr id="4" name="TextBox 3">
            <a:extLst>
              <a:ext uri="{FF2B5EF4-FFF2-40B4-BE49-F238E27FC236}">
                <a16:creationId xmlns:a16="http://schemas.microsoft.com/office/drawing/2014/main" id="{9A6DBA9E-3B8F-7269-A8D3-253272FB5579}"/>
              </a:ext>
            </a:extLst>
          </p:cNvPr>
          <p:cNvSpPr txBox="1"/>
          <p:nvPr/>
        </p:nvSpPr>
        <p:spPr>
          <a:xfrm>
            <a:off x="545014" y="839139"/>
            <a:ext cx="11101971" cy="8540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50" b="0" i="1" u="none" strike="noStrike" kern="1200" cap="none" spc="0" normalizeH="0" baseline="0" noProof="0" dirty="0">
                <a:ln>
                  <a:noFill/>
                </a:ln>
                <a:solidFill>
                  <a:prstClr val="black">
                    <a:lumMod val="75000"/>
                    <a:lumOff val="25000"/>
                  </a:prstClr>
                </a:solidFill>
                <a:effectLst/>
                <a:uLnTx/>
                <a:uFillTx/>
                <a:latin typeface="Calibri" panose="020F0502020204030204"/>
                <a:ea typeface="+mn-lt"/>
                <a:cs typeface="Calibri" panose="020F0502020204030204"/>
              </a:rPr>
              <a:t>The program’s courses reflect broad themes grounded in the program’s core beliefs and values. Courses are intentionally sequenced to ensure that concepts and skills build upon each other in a structured progression of learning, with a focus on equity-centered leadership embedded throughout.</a:t>
            </a:r>
            <a:endParaRPr kumimoji="0" lang="en-US" sz="1650" b="0" i="1"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525BD6D-2442-26AD-A411-5EE9A5048C56}"/>
              </a:ext>
            </a:extLst>
          </p:cNvPr>
          <p:cNvSpPr txBox="1"/>
          <p:nvPr/>
        </p:nvSpPr>
        <p:spPr>
          <a:xfrm>
            <a:off x="9933418" y="2006914"/>
            <a:ext cx="17663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72C4"/>
                </a:solidFill>
                <a:effectLst/>
                <a:uLnTx/>
                <a:uFillTx/>
                <a:latin typeface="Calibri" panose="020F0502020204030204"/>
                <a:ea typeface="+mn-ea"/>
                <a:cs typeface="Calibri"/>
              </a:rPr>
              <a:t>     Preliminary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72C4"/>
                </a:solidFill>
                <a:effectLst/>
                <a:uLnTx/>
                <a:uFillTx/>
                <a:latin typeface="Calibri" panose="020F0502020204030204"/>
                <a:ea typeface="+mn-ea"/>
                <a:cs typeface="Calibri"/>
              </a:rPr>
              <a:t>         Ratings</a:t>
            </a:r>
          </a:p>
        </p:txBody>
      </p:sp>
      <p:sp>
        <p:nvSpPr>
          <p:cNvPr id="6" name="Rounded Rectangle 5">
            <a:extLst>
              <a:ext uri="{FF2B5EF4-FFF2-40B4-BE49-F238E27FC236}">
                <a16:creationId xmlns:a16="http://schemas.microsoft.com/office/drawing/2014/main" id="{B643132B-5041-F86C-2DAB-70FBAC3A9A15}"/>
              </a:ext>
            </a:extLst>
          </p:cNvPr>
          <p:cNvSpPr/>
          <p:nvPr/>
        </p:nvSpPr>
        <p:spPr>
          <a:xfrm>
            <a:off x="10053802" y="2755007"/>
            <a:ext cx="1645920" cy="1644086"/>
          </a:xfrm>
          <a:prstGeom prst="roundRect">
            <a:avLst/>
          </a:prstGeom>
          <a:solidFill>
            <a:schemeClr val="tx2">
              <a:lumMod val="20000"/>
              <a:lumOff val="80000"/>
            </a:schemeClr>
          </a:solidFill>
          <a:ln/>
        </p:spPr>
        <p:style>
          <a:lnRef idx="1">
            <a:schemeClr val="accent5"/>
          </a:lnRef>
          <a:fillRef idx="2">
            <a:schemeClr val="accent5"/>
          </a:fillRef>
          <a:effectRef idx="1">
            <a:schemeClr val="accent5"/>
          </a:effectRef>
          <a:fontRef idx="minor">
            <a:schemeClr val="dk1"/>
          </a:fontRef>
        </p:style>
        <p:txBody>
          <a:bodyPr lIns="45720" tIns="45720" rIns="4572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Design: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 </a:t>
            </a:r>
          </a:p>
        </p:txBody>
      </p:sp>
      <p:sp>
        <p:nvSpPr>
          <p:cNvPr id="11" name="Rounded Rectangle 10">
            <a:extLst>
              <a:ext uri="{FF2B5EF4-FFF2-40B4-BE49-F238E27FC236}">
                <a16:creationId xmlns:a16="http://schemas.microsoft.com/office/drawing/2014/main" id="{A2F5AC36-EB55-1BB5-FD0D-A50678AEFAC1}"/>
              </a:ext>
            </a:extLst>
          </p:cNvPr>
          <p:cNvSpPr/>
          <p:nvPr/>
        </p:nvSpPr>
        <p:spPr>
          <a:xfrm>
            <a:off x="10053802" y="4575975"/>
            <a:ext cx="1645920" cy="1644085"/>
          </a:xfrm>
          <a:prstGeom prst="roundRect">
            <a:avLst/>
          </a:prstGeom>
          <a:solidFill>
            <a:schemeClr val="tx2">
              <a:lumMod val="20000"/>
              <a:lumOff val="80000"/>
            </a:schemeClr>
          </a:solidFill>
        </p:spPr>
        <p:style>
          <a:lnRef idx="1">
            <a:schemeClr val="accent5"/>
          </a:lnRef>
          <a:fillRef idx="2">
            <a:schemeClr val="accent5"/>
          </a:fillRef>
          <a:effectRef idx="1">
            <a:schemeClr val="accent5"/>
          </a:effectRef>
          <a:fontRef idx="minor">
            <a:schemeClr val="dk1"/>
          </a:fontRef>
        </p:style>
        <p:txBody>
          <a:bodyPr lIns="45720" tIns="45720" rIns="4572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Implementation: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 </a:t>
            </a:r>
          </a:p>
        </p:txBody>
      </p:sp>
      <p:graphicFrame>
        <p:nvGraphicFramePr>
          <p:cNvPr id="7" name="Table 3">
            <a:extLst>
              <a:ext uri="{FF2B5EF4-FFF2-40B4-BE49-F238E27FC236}">
                <a16:creationId xmlns:a16="http://schemas.microsoft.com/office/drawing/2014/main" id="{60184E3C-A35D-7BC1-3A1B-2175CC243211}"/>
              </a:ext>
            </a:extLst>
          </p:cNvPr>
          <p:cNvGraphicFramePr>
            <a:graphicFrameLocks noGrp="1"/>
          </p:cNvGraphicFramePr>
          <p:nvPr>
            <p:extLst>
              <p:ext uri="{D42A27DB-BD31-4B8C-83A1-F6EECF244321}">
                <p14:modId xmlns:p14="http://schemas.microsoft.com/office/powerpoint/2010/main" val="3270868216"/>
              </p:ext>
            </p:extLst>
          </p:nvPr>
        </p:nvGraphicFramePr>
        <p:xfrm>
          <a:off x="545014" y="1915702"/>
          <a:ext cx="4811726" cy="4304358"/>
        </p:xfrm>
        <a:graphic>
          <a:graphicData uri="http://schemas.openxmlformats.org/drawingml/2006/table">
            <a:tbl>
              <a:tblPr firstRow="1" bandRow="1">
                <a:tableStyleId>{5C22544A-7EE6-4342-B048-85BDC9FD1C3A}</a:tableStyleId>
              </a:tblPr>
              <a:tblGrid>
                <a:gridCol w="2405863">
                  <a:extLst>
                    <a:ext uri="{9D8B030D-6E8A-4147-A177-3AD203B41FA5}">
                      <a16:colId xmlns:a16="http://schemas.microsoft.com/office/drawing/2014/main" val="1182033406"/>
                    </a:ext>
                  </a:extLst>
                </a:gridCol>
                <a:gridCol w="2405863">
                  <a:extLst>
                    <a:ext uri="{9D8B030D-6E8A-4147-A177-3AD203B41FA5}">
                      <a16:colId xmlns:a16="http://schemas.microsoft.com/office/drawing/2014/main" val="285368472"/>
                    </a:ext>
                  </a:extLst>
                </a:gridCol>
              </a:tblGrid>
              <a:tr h="888533">
                <a:tc>
                  <a:txBody>
                    <a:bodyPr/>
                    <a:lstStyle/>
                    <a:p>
                      <a:pPr algn="ctr"/>
                      <a:r>
                        <a:rPr lang="en-US" sz="1800" dirty="0">
                          <a:latin typeface="+mn-lt"/>
                        </a:rPr>
                        <a:t>Evidence of Design </a:t>
                      </a:r>
                    </a:p>
                    <a:p>
                      <a:pPr lvl="0" algn="ctr">
                        <a:buNone/>
                      </a:pPr>
                      <a:r>
                        <a:rPr lang="en-US" sz="1450" i="1" dirty="0">
                          <a:latin typeface="+mn-lt"/>
                        </a:rPr>
                        <a:t>(insert links below)</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u="none" strike="noStrike" spc="-70" baseline="0" noProof="0" dirty="0">
                          <a:latin typeface="+mn-lt"/>
                        </a:rPr>
                        <a:t>Implementation Evidence </a:t>
                      </a:r>
                      <a:r>
                        <a:rPr kumimoji="0" lang="en-US" sz="1450" b="1" i="1" u="none" strike="noStrike" kern="1200" cap="none" spc="0" normalizeH="0" baseline="0" noProof="0" dirty="0">
                          <a:ln>
                            <a:noFill/>
                          </a:ln>
                          <a:solidFill>
                            <a:prstClr val="white"/>
                          </a:solidFill>
                          <a:effectLst/>
                          <a:uLnTx/>
                          <a:uFillTx/>
                          <a:latin typeface="+mn-lt"/>
                          <a:ea typeface="+mn-ea"/>
                          <a:cs typeface="+mn-cs"/>
                        </a:rPr>
                        <a:t>(insert links below)</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i="1" spc="-40" baseline="0" dirty="0">
                        <a:latin typeface="+mn-lt"/>
                      </a:endParaRPr>
                    </a:p>
                  </a:txBody>
                  <a:tcPr/>
                </a:tc>
                <a:extLst>
                  <a:ext uri="{0D108BD9-81ED-4DB2-BD59-A6C34878D82A}">
                    <a16:rowId xmlns:a16="http://schemas.microsoft.com/office/drawing/2014/main" val="1744858797"/>
                  </a:ext>
                </a:extLst>
              </a:tr>
              <a:tr h="3415825">
                <a:tc>
                  <a:txBody>
                    <a:bodyPr/>
                    <a:lstStyle/>
                    <a:p>
                      <a:endParaRPr lang="en-US" dirty="0"/>
                    </a:p>
                  </a:txBody>
                  <a:tcPr>
                    <a:solidFill>
                      <a:schemeClr val="tx2">
                        <a:lumMod val="20000"/>
                        <a:lumOff val="80000"/>
                      </a:schemeClr>
                    </a:solidFill>
                  </a:tcPr>
                </a:tc>
                <a:tc>
                  <a:txBody>
                    <a:bodyPr/>
                    <a:lstStyle/>
                    <a:p>
                      <a:endParaRPr lang="en-US" dirty="0"/>
                    </a:p>
                  </a:txBody>
                  <a:tcPr>
                    <a:solidFill>
                      <a:schemeClr val="tx2">
                        <a:lumMod val="20000"/>
                        <a:lumOff val="80000"/>
                      </a:schemeClr>
                    </a:solidFill>
                  </a:tcPr>
                </a:tc>
                <a:extLst>
                  <a:ext uri="{0D108BD9-81ED-4DB2-BD59-A6C34878D82A}">
                    <a16:rowId xmlns:a16="http://schemas.microsoft.com/office/drawing/2014/main" val="3879764665"/>
                  </a:ext>
                </a:extLst>
              </a:tr>
            </a:tbl>
          </a:graphicData>
        </a:graphic>
      </p:graphicFrame>
      <p:graphicFrame>
        <p:nvGraphicFramePr>
          <p:cNvPr id="8" name="Table 7">
            <a:extLst>
              <a:ext uri="{FF2B5EF4-FFF2-40B4-BE49-F238E27FC236}">
                <a16:creationId xmlns:a16="http://schemas.microsoft.com/office/drawing/2014/main" id="{B6450B2B-A6BD-FBF3-25CF-D03999DF57E2}"/>
              </a:ext>
            </a:extLst>
          </p:cNvPr>
          <p:cNvGraphicFramePr>
            <a:graphicFrameLocks noGrp="1"/>
          </p:cNvGraphicFramePr>
          <p:nvPr>
            <p:extLst>
              <p:ext uri="{D42A27DB-BD31-4B8C-83A1-F6EECF244321}">
                <p14:modId xmlns:p14="http://schemas.microsoft.com/office/powerpoint/2010/main" val="1583519911"/>
              </p:ext>
            </p:extLst>
          </p:nvPr>
        </p:nvGraphicFramePr>
        <p:xfrm>
          <a:off x="5613798" y="1915702"/>
          <a:ext cx="4182945" cy="4304358"/>
        </p:xfrm>
        <a:graphic>
          <a:graphicData uri="http://schemas.openxmlformats.org/drawingml/2006/table">
            <a:tbl>
              <a:tblPr firstRow="1" bandRow="1">
                <a:tableStyleId>{5C22544A-7EE6-4342-B048-85BDC9FD1C3A}</a:tableStyleId>
              </a:tblPr>
              <a:tblGrid>
                <a:gridCol w="2089121">
                  <a:extLst>
                    <a:ext uri="{9D8B030D-6E8A-4147-A177-3AD203B41FA5}">
                      <a16:colId xmlns:a16="http://schemas.microsoft.com/office/drawing/2014/main" val="1468297184"/>
                    </a:ext>
                  </a:extLst>
                </a:gridCol>
                <a:gridCol w="2093824">
                  <a:extLst>
                    <a:ext uri="{9D8B030D-6E8A-4147-A177-3AD203B41FA5}">
                      <a16:colId xmlns:a16="http://schemas.microsoft.com/office/drawing/2014/main" val="848919306"/>
                    </a:ext>
                  </a:extLst>
                </a:gridCol>
              </a:tblGrid>
              <a:tr h="888533">
                <a:tc>
                  <a:txBody>
                    <a:bodyPr/>
                    <a:lstStyle/>
                    <a:p>
                      <a:pPr algn="ctr"/>
                      <a:r>
                        <a:rPr lang="en-US" sz="1800" dirty="0">
                          <a:latin typeface="+mn-lt"/>
                        </a:rPr>
                        <a:t>Relative Program Strengths </a:t>
                      </a:r>
                    </a:p>
                  </a:txBody>
                  <a:tcPr/>
                </a:tc>
                <a:tc>
                  <a:txBody>
                    <a:bodyPr/>
                    <a:lstStyle/>
                    <a:p>
                      <a:pPr lvl="0" algn="ctr">
                        <a:buNone/>
                      </a:pPr>
                      <a:r>
                        <a:rPr lang="en-US" sz="1800" dirty="0">
                          <a:latin typeface="+mn-lt"/>
                        </a:rPr>
                        <a:t>Growth Opportunities</a:t>
                      </a:r>
                    </a:p>
                  </a:txBody>
                  <a:tcPr/>
                </a:tc>
                <a:extLst>
                  <a:ext uri="{0D108BD9-81ED-4DB2-BD59-A6C34878D82A}">
                    <a16:rowId xmlns:a16="http://schemas.microsoft.com/office/drawing/2014/main" val="3673525508"/>
                  </a:ext>
                </a:extLst>
              </a:tr>
              <a:tr h="3415825">
                <a:tc>
                  <a:txBody>
                    <a:bodyPr/>
                    <a:lstStyle/>
                    <a:p>
                      <a:endParaRPr lang="en-US" dirty="0"/>
                    </a:p>
                  </a:txBody>
                  <a:tcPr>
                    <a:solidFill>
                      <a:schemeClr val="tx2">
                        <a:lumMod val="20000"/>
                        <a:lumOff val="80000"/>
                      </a:schemeClr>
                    </a:solidFill>
                  </a:tcPr>
                </a:tc>
                <a:tc>
                  <a:txBody>
                    <a:bodyPr/>
                    <a:lstStyle/>
                    <a:p>
                      <a:pPr lvl="0">
                        <a:buNone/>
                      </a:pPr>
                      <a:endParaRPr lang="en-US" dirty="0"/>
                    </a:p>
                  </a:txBody>
                  <a:tcPr>
                    <a:solidFill>
                      <a:schemeClr val="tx2">
                        <a:lumMod val="20000"/>
                        <a:lumOff val="80000"/>
                      </a:schemeClr>
                    </a:solidFill>
                  </a:tcPr>
                </a:tc>
                <a:extLst>
                  <a:ext uri="{0D108BD9-81ED-4DB2-BD59-A6C34878D82A}">
                    <a16:rowId xmlns:a16="http://schemas.microsoft.com/office/drawing/2014/main" val="921349258"/>
                  </a:ext>
                </a:extLst>
              </a:tr>
            </a:tbl>
          </a:graphicData>
        </a:graphic>
      </p:graphicFrame>
    </p:spTree>
    <p:extLst>
      <p:ext uri="{BB962C8B-B14F-4D97-AF65-F5344CB8AC3E}">
        <p14:creationId xmlns:p14="http://schemas.microsoft.com/office/powerpoint/2010/main" val="5280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D3A9E-C821-4854-17A8-9DFE2A104DF0}"/>
              </a:ext>
            </a:extLst>
          </p:cNvPr>
          <p:cNvSpPr>
            <a:spLocks noGrp="1"/>
          </p:cNvSpPr>
          <p:nvPr>
            <p:ph type="title"/>
          </p:nvPr>
        </p:nvSpPr>
        <p:spPr>
          <a:xfrm>
            <a:off x="545014" y="365125"/>
            <a:ext cx="10808786" cy="522000"/>
          </a:xfrm>
        </p:spPr>
        <p:txBody>
          <a:bodyPr>
            <a:normAutofit fontScale="90000"/>
          </a:bodyPr>
          <a:lstStyle/>
          <a:p>
            <a:r>
              <a:rPr lang="en-US" b="1">
                <a:cs typeface="Calibri Light"/>
              </a:rPr>
              <a:t>2.7 Course Consistency</a:t>
            </a:r>
            <a:endParaRPr lang="en-US" b="1"/>
          </a:p>
        </p:txBody>
      </p:sp>
      <p:sp>
        <p:nvSpPr>
          <p:cNvPr id="4" name="TextBox 3">
            <a:extLst>
              <a:ext uri="{FF2B5EF4-FFF2-40B4-BE49-F238E27FC236}">
                <a16:creationId xmlns:a16="http://schemas.microsoft.com/office/drawing/2014/main" id="{9A6DBA9E-3B8F-7269-A8D3-253272FB5579}"/>
              </a:ext>
            </a:extLst>
          </p:cNvPr>
          <p:cNvSpPr txBox="1"/>
          <p:nvPr/>
        </p:nvSpPr>
        <p:spPr>
          <a:xfrm>
            <a:off x="545014" y="897502"/>
            <a:ext cx="1110197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effectLst/>
                <a:latin typeface="Calibri" panose="020F0502020204030204" pitchFamily="34" charset="0"/>
                <a:ea typeface="Calibri" panose="020F0502020204030204" pitchFamily="34" charset="0"/>
                <a:cs typeface="Arial" panose="020B0604020202020204" pitchFamily="34" charset="0"/>
              </a:rPr>
              <a:t>Systems and structures are in place to ensure that course content, key assessments, assessment criteria, and grading conventions are consistent within the same course even when taught by different instructors.</a:t>
            </a:r>
            <a:r>
              <a:rPr lang="en-US" sz="1600" i="1" dirty="0">
                <a:effectLst/>
              </a:rPr>
              <a:t> </a:t>
            </a:r>
            <a:endParaRPr kumimoji="0" lang="en-US" sz="1650" b="0" i="1"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525BD6D-2442-26AD-A411-5EE9A5048C56}"/>
              </a:ext>
            </a:extLst>
          </p:cNvPr>
          <p:cNvSpPr txBox="1"/>
          <p:nvPr/>
        </p:nvSpPr>
        <p:spPr>
          <a:xfrm>
            <a:off x="9933418" y="2006914"/>
            <a:ext cx="17663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72C4"/>
                </a:solidFill>
                <a:effectLst/>
                <a:uLnTx/>
                <a:uFillTx/>
                <a:latin typeface="Calibri" panose="020F0502020204030204"/>
                <a:ea typeface="+mn-ea"/>
                <a:cs typeface="Calibri"/>
              </a:rPr>
              <a:t>     Preliminary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72C4"/>
                </a:solidFill>
                <a:effectLst/>
                <a:uLnTx/>
                <a:uFillTx/>
                <a:latin typeface="Calibri" panose="020F0502020204030204"/>
                <a:ea typeface="+mn-ea"/>
                <a:cs typeface="Calibri"/>
              </a:rPr>
              <a:t>         Ratings</a:t>
            </a:r>
          </a:p>
        </p:txBody>
      </p:sp>
      <p:sp>
        <p:nvSpPr>
          <p:cNvPr id="6" name="Rounded Rectangle 5">
            <a:extLst>
              <a:ext uri="{FF2B5EF4-FFF2-40B4-BE49-F238E27FC236}">
                <a16:creationId xmlns:a16="http://schemas.microsoft.com/office/drawing/2014/main" id="{B643132B-5041-F86C-2DAB-70FBAC3A9A15}"/>
              </a:ext>
            </a:extLst>
          </p:cNvPr>
          <p:cNvSpPr/>
          <p:nvPr/>
        </p:nvSpPr>
        <p:spPr>
          <a:xfrm>
            <a:off x="10053802" y="2755007"/>
            <a:ext cx="1645920" cy="1644086"/>
          </a:xfrm>
          <a:prstGeom prst="roundRect">
            <a:avLst/>
          </a:prstGeom>
          <a:solidFill>
            <a:schemeClr val="tx2">
              <a:lumMod val="20000"/>
              <a:lumOff val="80000"/>
            </a:schemeClr>
          </a:solidFill>
          <a:ln/>
        </p:spPr>
        <p:style>
          <a:lnRef idx="1">
            <a:schemeClr val="accent5"/>
          </a:lnRef>
          <a:fillRef idx="2">
            <a:schemeClr val="accent5"/>
          </a:fillRef>
          <a:effectRef idx="1">
            <a:schemeClr val="accent5"/>
          </a:effectRef>
          <a:fontRef idx="minor">
            <a:schemeClr val="dk1"/>
          </a:fontRef>
        </p:style>
        <p:txBody>
          <a:bodyPr lIns="45720" tIns="45720" rIns="4572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Design: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 </a:t>
            </a:r>
          </a:p>
        </p:txBody>
      </p:sp>
      <p:sp>
        <p:nvSpPr>
          <p:cNvPr id="11" name="Rounded Rectangle 10">
            <a:extLst>
              <a:ext uri="{FF2B5EF4-FFF2-40B4-BE49-F238E27FC236}">
                <a16:creationId xmlns:a16="http://schemas.microsoft.com/office/drawing/2014/main" id="{A2F5AC36-EB55-1BB5-FD0D-A50678AEFAC1}"/>
              </a:ext>
            </a:extLst>
          </p:cNvPr>
          <p:cNvSpPr/>
          <p:nvPr/>
        </p:nvSpPr>
        <p:spPr>
          <a:xfrm>
            <a:off x="10053802" y="4575975"/>
            <a:ext cx="1645920" cy="1644085"/>
          </a:xfrm>
          <a:prstGeom prst="roundRect">
            <a:avLst/>
          </a:prstGeom>
          <a:solidFill>
            <a:schemeClr val="tx2">
              <a:lumMod val="20000"/>
              <a:lumOff val="80000"/>
            </a:schemeClr>
          </a:solidFill>
        </p:spPr>
        <p:style>
          <a:lnRef idx="1">
            <a:schemeClr val="accent5"/>
          </a:lnRef>
          <a:fillRef idx="2">
            <a:schemeClr val="accent5"/>
          </a:fillRef>
          <a:effectRef idx="1">
            <a:schemeClr val="accent5"/>
          </a:effectRef>
          <a:fontRef idx="minor">
            <a:schemeClr val="dk1"/>
          </a:fontRef>
        </p:style>
        <p:txBody>
          <a:bodyPr lIns="45720" tIns="45720" rIns="4572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Implementation: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 </a:t>
            </a:r>
          </a:p>
        </p:txBody>
      </p:sp>
      <p:graphicFrame>
        <p:nvGraphicFramePr>
          <p:cNvPr id="7" name="Table 3">
            <a:extLst>
              <a:ext uri="{FF2B5EF4-FFF2-40B4-BE49-F238E27FC236}">
                <a16:creationId xmlns:a16="http://schemas.microsoft.com/office/drawing/2014/main" id="{831462D6-945E-6AD3-C04D-981210A4024A}"/>
              </a:ext>
            </a:extLst>
          </p:cNvPr>
          <p:cNvGraphicFramePr>
            <a:graphicFrameLocks noGrp="1"/>
          </p:cNvGraphicFramePr>
          <p:nvPr>
            <p:extLst>
              <p:ext uri="{D42A27DB-BD31-4B8C-83A1-F6EECF244321}">
                <p14:modId xmlns:p14="http://schemas.microsoft.com/office/powerpoint/2010/main" val="3270868216"/>
              </p:ext>
            </p:extLst>
          </p:nvPr>
        </p:nvGraphicFramePr>
        <p:xfrm>
          <a:off x="545014" y="1915702"/>
          <a:ext cx="4811726" cy="4304358"/>
        </p:xfrm>
        <a:graphic>
          <a:graphicData uri="http://schemas.openxmlformats.org/drawingml/2006/table">
            <a:tbl>
              <a:tblPr firstRow="1" bandRow="1">
                <a:tableStyleId>{5C22544A-7EE6-4342-B048-85BDC9FD1C3A}</a:tableStyleId>
              </a:tblPr>
              <a:tblGrid>
                <a:gridCol w="2405863">
                  <a:extLst>
                    <a:ext uri="{9D8B030D-6E8A-4147-A177-3AD203B41FA5}">
                      <a16:colId xmlns:a16="http://schemas.microsoft.com/office/drawing/2014/main" val="1182033406"/>
                    </a:ext>
                  </a:extLst>
                </a:gridCol>
                <a:gridCol w="2405863">
                  <a:extLst>
                    <a:ext uri="{9D8B030D-6E8A-4147-A177-3AD203B41FA5}">
                      <a16:colId xmlns:a16="http://schemas.microsoft.com/office/drawing/2014/main" val="285368472"/>
                    </a:ext>
                  </a:extLst>
                </a:gridCol>
              </a:tblGrid>
              <a:tr h="888533">
                <a:tc>
                  <a:txBody>
                    <a:bodyPr/>
                    <a:lstStyle/>
                    <a:p>
                      <a:pPr algn="ctr"/>
                      <a:r>
                        <a:rPr lang="en-US" sz="1800" dirty="0">
                          <a:latin typeface="+mn-lt"/>
                        </a:rPr>
                        <a:t>Evidence of Design </a:t>
                      </a:r>
                    </a:p>
                    <a:p>
                      <a:pPr lvl="0" algn="ctr">
                        <a:buNone/>
                      </a:pPr>
                      <a:r>
                        <a:rPr lang="en-US" sz="1450" i="1" dirty="0">
                          <a:latin typeface="+mn-lt"/>
                        </a:rPr>
                        <a:t>(insert links below)</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u="none" strike="noStrike" spc="-70" baseline="0" noProof="0" dirty="0">
                          <a:latin typeface="+mn-lt"/>
                        </a:rPr>
                        <a:t>Implementation Evidence </a:t>
                      </a:r>
                      <a:r>
                        <a:rPr kumimoji="0" lang="en-US" sz="1450" b="1" i="1" u="none" strike="noStrike" kern="1200" cap="none" spc="0" normalizeH="0" baseline="0" noProof="0" dirty="0">
                          <a:ln>
                            <a:noFill/>
                          </a:ln>
                          <a:solidFill>
                            <a:prstClr val="white"/>
                          </a:solidFill>
                          <a:effectLst/>
                          <a:uLnTx/>
                          <a:uFillTx/>
                          <a:latin typeface="+mn-lt"/>
                          <a:ea typeface="+mn-ea"/>
                          <a:cs typeface="+mn-cs"/>
                        </a:rPr>
                        <a:t>(insert links below)</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i="1" spc="-40" baseline="0" dirty="0">
                        <a:latin typeface="+mn-lt"/>
                      </a:endParaRPr>
                    </a:p>
                  </a:txBody>
                  <a:tcPr/>
                </a:tc>
                <a:extLst>
                  <a:ext uri="{0D108BD9-81ED-4DB2-BD59-A6C34878D82A}">
                    <a16:rowId xmlns:a16="http://schemas.microsoft.com/office/drawing/2014/main" val="1744858797"/>
                  </a:ext>
                </a:extLst>
              </a:tr>
              <a:tr h="3415825">
                <a:tc>
                  <a:txBody>
                    <a:bodyPr/>
                    <a:lstStyle/>
                    <a:p>
                      <a:endParaRPr lang="en-US" dirty="0"/>
                    </a:p>
                  </a:txBody>
                  <a:tcPr>
                    <a:solidFill>
                      <a:schemeClr val="tx2">
                        <a:lumMod val="20000"/>
                        <a:lumOff val="80000"/>
                      </a:schemeClr>
                    </a:solidFill>
                  </a:tcPr>
                </a:tc>
                <a:tc>
                  <a:txBody>
                    <a:bodyPr/>
                    <a:lstStyle/>
                    <a:p>
                      <a:endParaRPr lang="en-US" dirty="0"/>
                    </a:p>
                  </a:txBody>
                  <a:tcPr>
                    <a:solidFill>
                      <a:schemeClr val="tx2">
                        <a:lumMod val="20000"/>
                        <a:lumOff val="80000"/>
                      </a:schemeClr>
                    </a:solidFill>
                  </a:tcPr>
                </a:tc>
                <a:extLst>
                  <a:ext uri="{0D108BD9-81ED-4DB2-BD59-A6C34878D82A}">
                    <a16:rowId xmlns:a16="http://schemas.microsoft.com/office/drawing/2014/main" val="3879764665"/>
                  </a:ext>
                </a:extLst>
              </a:tr>
            </a:tbl>
          </a:graphicData>
        </a:graphic>
      </p:graphicFrame>
      <p:graphicFrame>
        <p:nvGraphicFramePr>
          <p:cNvPr id="8" name="Table 7">
            <a:extLst>
              <a:ext uri="{FF2B5EF4-FFF2-40B4-BE49-F238E27FC236}">
                <a16:creationId xmlns:a16="http://schemas.microsoft.com/office/drawing/2014/main" id="{E424C111-22A5-13BE-558B-94FEC9BB69AC}"/>
              </a:ext>
            </a:extLst>
          </p:cNvPr>
          <p:cNvGraphicFramePr>
            <a:graphicFrameLocks noGrp="1"/>
          </p:cNvGraphicFramePr>
          <p:nvPr>
            <p:extLst>
              <p:ext uri="{D42A27DB-BD31-4B8C-83A1-F6EECF244321}">
                <p14:modId xmlns:p14="http://schemas.microsoft.com/office/powerpoint/2010/main" val="1583519911"/>
              </p:ext>
            </p:extLst>
          </p:nvPr>
        </p:nvGraphicFramePr>
        <p:xfrm>
          <a:off x="5613798" y="1915702"/>
          <a:ext cx="4182945" cy="4304358"/>
        </p:xfrm>
        <a:graphic>
          <a:graphicData uri="http://schemas.openxmlformats.org/drawingml/2006/table">
            <a:tbl>
              <a:tblPr firstRow="1" bandRow="1">
                <a:tableStyleId>{5C22544A-7EE6-4342-B048-85BDC9FD1C3A}</a:tableStyleId>
              </a:tblPr>
              <a:tblGrid>
                <a:gridCol w="2089121">
                  <a:extLst>
                    <a:ext uri="{9D8B030D-6E8A-4147-A177-3AD203B41FA5}">
                      <a16:colId xmlns:a16="http://schemas.microsoft.com/office/drawing/2014/main" val="1468297184"/>
                    </a:ext>
                  </a:extLst>
                </a:gridCol>
                <a:gridCol w="2093824">
                  <a:extLst>
                    <a:ext uri="{9D8B030D-6E8A-4147-A177-3AD203B41FA5}">
                      <a16:colId xmlns:a16="http://schemas.microsoft.com/office/drawing/2014/main" val="848919306"/>
                    </a:ext>
                  </a:extLst>
                </a:gridCol>
              </a:tblGrid>
              <a:tr h="888533">
                <a:tc>
                  <a:txBody>
                    <a:bodyPr/>
                    <a:lstStyle/>
                    <a:p>
                      <a:pPr algn="ctr"/>
                      <a:r>
                        <a:rPr lang="en-US" sz="1800" dirty="0">
                          <a:latin typeface="+mn-lt"/>
                        </a:rPr>
                        <a:t>Relative Program Strengths </a:t>
                      </a:r>
                    </a:p>
                  </a:txBody>
                  <a:tcPr/>
                </a:tc>
                <a:tc>
                  <a:txBody>
                    <a:bodyPr/>
                    <a:lstStyle/>
                    <a:p>
                      <a:pPr lvl="0" algn="ctr">
                        <a:buNone/>
                      </a:pPr>
                      <a:r>
                        <a:rPr lang="en-US" sz="1800" dirty="0">
                          <a:latin typeface="+mn-lt"/>
                        </a:rPr>
                        <a:t>Growth Opportunities</a:t>
                      </a:r>
                    </a:p>
                  </a:txBody>
                  <a:tcPr/>
                </a:tc>
                <a:extLst>
                  <a:ext uri="{0D108BD9-81ED-4DB2-BD59-A6C34878D82A}">
                    <a16:rowId xmlns:a16="http://schemas.microsoft.com/office/drawing/2014/main" val="3673525508"/>
                  </a:ext>
                </a:extLst>
              </a:tr>
              <a:tr h="3415825">
                <a:tc>
                  <a:txBody>
                    <a:bodyPr/>
                    <a:lstStyle/>
                    <a:p>
                      <a:endParaRPr lang="en-US" dirty="0"/>
                    </a:p>
                  </a:txBody>
                  <a:tcPr>
                    <a:solidFill>
                      <a:schemeClr val="tx2">
                        <a:lumMod val="20000"/>
                        <a:lumOff val="80000"/>
                      </a:schemeClr>
                    </a:solidFill>
                  </a:tcPr>
                </a:tc>
                <a:tc>
                  <a:txBody>
                    <a:bodyPr/>
                    <a:lstStyle/>
                    <a:p>
                      <a:pPr lvl="0">
                        <a:buNone/>
                      </a:pPr>
                      <a:endParaRPr lang="en-US" dirty="0"/>
                    </a:p>
                  </a:txBody>
                  <a:tcPr>
                    <a:solidFill>
                      <a:schemeClr val="tx2">
                        <a:lumMod val="20000"/>
                        <a:lumOff val="80000"/>
                      </a:schemeClr>
                    </a:solidFill>
                  </a:tcPr>
                </a:tc>
                <a:extLst>
                  <a:ext uri="{0D108BD9-81ED-4DB2-BD59-A6C34878D82A}">
                    <a16:rowId xmlns:a16="http://schemas.microsoft.com/office/drawing/2014/main" val="921349258"/>
                  </a:ext>
                </a:extLst>
              </a:tr>
            </a:tbl>
          </a:graphicData>
        </a:graphic>
      </p:graphicFrame>
    </p:spTree>
    <p:extLst>
      <p:ext uri="{BB962C8B-B14F-4D97-AF65-F5344CB8AC3E}">
        <p14:creationId xmlns:p14="http://schemas.microsoft.com/office/powerpoint/2010/main" val="42664581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19"/>
          <p:cNvSpPr txBox="1">
            <a:spLocks noGrp="1"/>
          </p:cNvSpPr>
          <p:nvPr>
            <p:ph type="title"/>
          </p:nvPr>
        </p:nvSpPr>
        <p:spPr>
          <a:xfrm>
            <a:off x="4854600" y="86425"/>
            <a:ext cx="7134600" cy="1325700"/>
          </a:xfrm>
          <a:prstGeom prst="rect">
            <a:avLst/>
          </a:prstGeom>
          <a:noFill/>
          <a:ln>
            <a:noFill/>
          </a:ln>
        </p:spPr>
        <p:txBody>
          <a:bodyPr spcFirstLastPara="1" wrap="square" lIns="91425" tIns="45700" rIns="91425" bIns="45700" anchor="ctr" anchorCtr="0">
            <a:normAutofit/>
          </a:bodyPr>
          <a:lstStyle/>
          <a:p>
            <a:r>
              <a:rPr lang="en-US"/>
              <a:t>Domain 2 Discussion: </a:t>
            </a:r>
            <a:br>
              <a:rPr lang="en-US"/>
            </a:br>
            <a:r>
              <a:rPr lang="en-US"/>
              <a:t>Your Guiding Questions</a:t>
            </a:r>
          </a:p>
        </p:txBody>
      </p:sp>
      <p:pic>
        <p:nvPicPr>
          <p:cNvPr id="454" name="Google Shape;454;p19" descr="Infinite question marks in 3D rendering"/>
          <p:cNvPicPr preferRelativeResize="0"/>
          <p:nvPr/>
        </p:nvPicPr>
        <p:blipFill rotWithShape="1">
          <a:blip r:embed="rId3">
            <a:alphaModFix/>
          </a:blip>
          <a:srcRect l="27469" r="27469"/>
          <a:stretch/>
        </p:blipFill>
        <p:spPr>
          <a:xfrm>
            <a:off x="20" y="10"/>
            <a:ext cx="4635569" cy="6857989"/>
          </a:xfrm>
          <a:prstGeom prst="rect">
            <a:avLst/>
          </a:prstGeom>
          <a:noFill/>
          <a:ln>
            <a:noFill/>
          </a:ln>
        </p:spPr>
      </p:pic>
      <p:sp>
        <p:nvSpPr>
          <p:cNvPr id="4" name="Google Shape;453;p19">
            <a:extLst>
              <a:ext uri="{FF2B5EF4-FFF2-40B4-BE49-F238E27FC236}">
                <a16:creationId xmlns:a16="http://schemas.microsoft.com/office/drawing/2014/main" id="{4365694C-48E5-2DB0-9032-F2137374270A}"/>
              </a:ext>
            </a:extLst>
          </p:cNvPr>
          <p:cNvSpPr txBox="1">
            <a:spLocks noGrp="1"/>
          </p:cNvSpPr>
          <p:nvPr>
            <p:ph type="body" idx="1"/>
          </p:nvPr>
        </p:nvSpPr>
        <p:spPr>
          <a:xfrm>
            <a:off x="4854600" y="1574528"/>
            <a:ext cx="6989738" cy="5454977"/>
          </a:xfrm>
          <a:prstGeom prst="rect">
            <a:avLst/>
          </a:prstGeom>
          <a:noFill/>
          <a:ln>
            <a:noFill/>
          </a:ln>
        </p:spPr>
        <p:txBody>
          <a:bodyPr spcFirstLastPara="1" wrap="square" lIns="91425" tIns="45700" rIns="91425" bIns="45700" anchor="t" anchorCtr="0">
            <a:noAutofit/>
          </a:bodyPr>
          <a:lstStyle/>
          <a:p>
            <a:pPr marL="228600" lvl="0" indent="-228600">
              <a:lnSpc>
                <a:spcPct val="100000"/>
              </a:lnSpc>
              <a:buSzPts val="2800"/>
              <a:buFont typeface="Noto Sans Symbols"/>
              <a:buChar char="▪"/>
            </a:pPr>
            <a:r>
              <a:rPr lang="en-US" dirty="0"/>
              <a:t>[What would you like feedback about from your critical friends in the room?  What are you wondering or puzzling over related to the indicators in this domain?]</a:t>
            </a:r>
          </a:p>
        </p:txBody>
      </p:sp>
    </p:spTree>
    <p:extLst>
      <p:ext uri="{BB962C8B-B14F-4D97-AF65-F5344CB8AC3E}">
        <p14:creationId xmlns:p14="http://schemas.microsoft.com/office/powerpoint/2010/main" val="3886310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10"/>
          <p:cNvSpPr txBox="1">
            <a:spLocks noGrp="1"/>
          </p:cNvSpPr>
          <p:nvPr>
            <p:ph type="title"/>
          </p:nvPr>
        </p:nvSpPr>
        <p:spPr>
          <a:xfrm>
            <a:off x="5114751" y="294409"/>
            <a:ext cx="6292774" cy="1160530"/>
          </a:xfrm>
          <a:prstGeom prst="rect">
            <a:avLst/>
          </a:prstGeom>
          <a:noFill/>
          <a:ln>
            <a:noFill/>
          </a:ln>
        </p:spPr>
        <p:txBody>
          <a:bodyPr spcFirstLastPara="1" wrap="square" lIns="91425" tIns="45700" rIns="91425" bIns="45700" anchor="ctr" anchorCtr="0">
            <a:normAutofit fontScale="90000"/>
          </a:bodyPr>
          <a:lstStyle/>
          <a:p>
            <a:pPr>
              <a:spcBef>
                <a:spcPts val="0"/>
              </a:spcBef>
            </a:pPr>
            <a:r>
              <a:rPr lang="en-US" b="1">
                <a:solidFill>
                  <a:schemeClr val="tx1"/>
                </a:solidFill>
                <a:ea typeface="+mj-lt"/>
                <a:cs typeface="+mj-lt"/>
              </a:rPr>
              <a:t>Domain 3 Preview: </a:t>
            </a:r>
            <a:br>
              <a:rPr lang="en-US" b="1">
                <a:solidFill>
                  <a:schemeClr val="tx1"/>
                </a:solidFill>
                <a:ea typeface="+mj-lt"/>
                <a:cs typeface="+mj-lt"/>
              </a:rPr>
            </a:br>
            <a:r>
              <a:rPr lang="en-US" b="1">
                <a:solidFill>
                  <a:schemeClr val="tx1"/>
                </a:solidFill>
                <a:ea typeface="+mj-lt"/>
                <a:cs typeface="+mj-lt"/>
              </a:rPr>
              <a:t>Pedagogy-Andragogy</a:t>
            </a:r>
            <a:endParaRPr lang="en-US">
              <a:solidFill>
                <a:schemeClr val="tx1"/>
              </a:solidFill>
              <a:cs typeface="Calibri Light"/>
            </a:endParaRPr>
          </a:p>
        </p:txBody>
      </p:sp>
      <p:sp>
        <p:nvSpPr>
          <p:cNvPr id="338" name="Google Shape;338;p10"/>
          <p:cNvSpPr txBox="1"/>
          <p:nvPr/>
        </p:nvSpPr>
        <p:spPr>
          <a:xfrm>
            <a:off x="4933825" y="1498405"/>
            <a:ext cx="7002361" cy="4642452"/>
          </a:xfrm>
          <a:prstGeom prst="rect">
            <a:avLst/>
          </a:prstGeom>
          <a:noFill/>
          <a:ln>
            <a:noFill/>
          </a:ln>
        </p:spPr>
        <p:txBody>
          <a:bodyPr spcFirstLastPara="1" wrap="square" lIns="91425" tIns="45700" rIns="91425" bIns="45700" anchor="ctr" anchorCtr="0">
            <a:normAutofit/>
          </a:bodyPr>
          <a:lstStyle/>
          <a:p>
            <a:pPr marL="114300" marR="0" lvl="0" indent="0" algn="l" defTabSz="914400" rtl="0" eaLnBrk="1" fontAlgn="auto" latinLnBrk="0" hangingPunct="1">
              <a:lnSpc>
                <a:spcPct val="120000"/>
              </a:lnSpc>
              <a:spcBef>
                <a:spcPts val="0"/>
              </a:spcBef>
              <a:spcAft>
                <a:spcPts val="0"/>
              </a:spcAft>
              <a:buClr>
                <a:srgbClr val="CB1F54"/>
              </a:buClr>
              <a:buSzPct val="100000"/>
              <a:buFontTx/>
              <a:buNone/>
              <a:tabLst/>
              <a:defRPr/>
            </a:pPr>
            <a:endParaRPr kumimoji="0" lang="en-US" sz="30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pic>
        <p:nvPicPr>
          <p:cNvPr id="339" name="Google Shape;339;p10"/>
          <p:cNvPicPr preferRelativeResize="0"/>
          <p:nvPr/>
        </p:nvPicPr>
        <p:blipFill rotWithShape="1">
          <a:blip r:embed="rId3">
            <a:alphaModFix/>
          </a:blip>
          <a:srcRect/>
          <a:stretch/>
        </p:blipFill>
        <p:spPr>
          <a:xfrm>
            <a:off x="1" y="9267"/>
            <a:ext cx="4695568" cy="6847207"/>
          </a:xfrm>
          <a:prstGeom prst="rect">
            <a:avLst/>
          </a:prstGeom>
          <a:noFill/>
          <a:ln>
            <a:noFill/>
          </a:ln>
        </p:spPr>
      </p:pic>
      <p:graphicFrame>
        <p:nvGraphicFramePr>
          <p:cNvPr id="3" name="Table 4">
            <a:extLst>
              <a:ext uri="{FF2B5EF4-FFF2-40B4-BE49-F238E27FC236}">
                <a16:creationId xmlns:a16="http://schemas.microsoft.com/office/drawing/2014/main" id="{04954AC4-2466-8BCA-6766-1C0CC99B55F0}"/>
              </a:ext>
            </a:extLst>
          </p:cNvPr>
          <p:cNvGraphicFramePr>
            <a:graphicFrameLocks noGrp="1"/>
          </p:cNvGraphicFramePr>
          <p:nvPr>
            <p:extLst>
              <p:ext uri="{D42A27DB-BD31-4B8C-83A1-F6EECF244321}">
                <p14:modId xmlns:p14="http://schemas.microsoft.com/office/powerpoint/2010/main" val="1965657087"/>
              </p:ext>
            </p:extLst>
          </p:nvPr>
        </p:nvGraphicFramePr>
        <p:xfrm>
          <a:off x="5189837" y="1925594"/>
          <a:ext cx="6030923" cy="3830113"/>
        </p:xfrm>
        <a:graphic>
          <a:graphicData uri="http://schemas.openxmlformats.org/drawingml/2006/table">
            <a:tbl>
              <a:tblPr firstRow="1" bandRow="1">
                <a:tableStyleId>{BC89EF96-8CEA-46FF-86C4-4CE0E7609802}</a:tableStyleId>
              </a:tblPr>
              <a:tblGrid>
                <a:gridCol w="2678326">
                  <a:extLst>
                    <a:ext uri="{9D8B030D-6E8A-4147-A177-3AD203B41FA5}">
                      <a16:colId xmlns:a16="http://schemas.microsoft.com/office/drawing/2014/main" val="2207626018"/>
                    </a:ext>
                  </a:extLst>
                </a:gridCol>
                <a:gridCol w="3352597">
                  <a:extLst>
                    <a:ext uri="{9D8B030D-6E8A-4147-A177-3AD203B41FA5}">
                      <a16:colId xmlns:a16="http://schemas.microsoft.com/office/drawing/2014/main" val="2961320122"/>
                    </a:ext>
                  </a:extLst>
                </a:gridCol>
              </a:tblGrid>
              <a:tr h="879015">
                <a:tc>
                  <a:txBody>
                    <a:bodyPr/>
                    <a:lstStyle/>
                    <a:p>
                      <a:pPr lvl="0">
                        <a:buNone/>
                      </a:pPr>
                      <a:r>
                        <a:rPr lang="en-US" sz="1900" b="0" u="none" strike="noStrike" noProof="0">
                          <a:solidFill>
                            <a:schemeClr val="tx1"/>
                          </a:solidFill>
                        </a:rPr>
                        <a:t>Overall Design Rating </a:t>
                      </a:r>
                    </a:p>
                    <a:p>
                      <a:pPr lvl="0">
                        <a:buNone/>
                      </a:pPr>
                      <a:r>
                        <a:rPr lang="en-US" sz="1900" b="0" u="none" strike="noStrike" noProof="0">
                          <a:solidFill>
                            <a:schemeClr val="tx1"/>
                          </a:solidFill>
                        </a:rPr>
                        <a:t>for Domain 3:</a:t>
                      </a:r>
                    </a:p>
                    <a:p>
                      <a:pPr lvl="0">
                        <a:buNone/>
                      </a:pPr>
                      <a:endParaRPr lang="en-US" sz="1900" b="0" i="0" u="none" strike="noStrike" noProof="0">
                        <a:solidFill>
                          <a:schemeClr val="tx1"/>
                        </a:solidFill>
                        <a:latin typeface="Calibri"/>
                      </a:endParaRPr>
                    </a:p>
                  </a:txBody>
                  <a:tcPr marL="94820" marR="94820" marT="47410" marB="47410">
                    <a:lnL w="12700">
                      <a:solidFill>
                        <a:schemeClr val="tx1"/>
                      </a:solidFill>
                    </a:lnL>
                    <a:lnR w="12700">
                      <a:solidFill>
                        <a:schemeClr val="tx1"/>
                      </a:solidFill>
                    </a:lnR>
                    <a:lnT w="12700">
                      <a:solidFill>
                        <a:schemeClr val="tx1"/>
                      </a:solidFill>
                    </a:lnT>
                    <a:lnB w="12700">
                      <a:solidFill>
                        <a:schemeClr val="tx1"/>
                      </a:solidFill>
                    </a:lnB>
                  </a:tcPr>
                </a:tc>
                <a:tc>
                  <a:txBody>
                    <a:bodyPr/>
                    <a:lstStyle/>
                    <a:p>
                      <a:endParaRPr lang="en-US" sz="1900"/>
                    </a:p>
                  </a:txBody>
                  <a:tcPr marL="94820" marR="94820" marT="47410" marB="47410">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776032716"/>
                  </a:ext>
                </a:extLst>
              </a:tr>
              <a:tr h="879015">
                <a:tc>
                  <a:txBody>
                    <a:bodyPr/>
                    <a:lstStyle/>
                    <a:p>
                      <a:pPr lvl="0">
                        <a:buNone/>
                      </a:pPr>
                      <a:r>
                        <a:rPr lang="en-US" sz="1900" b="0" u="none" strike="noStrike" noProof="0"/>
                        <a:t>Overall Implementation Rating for Domain 3:</a:t>
                      </a:r>
                    </a:p>
                    <a:p>
                      <a:pPr lvl="0">
                        <a:buNone/>
                      </a:pPr>
                      <a:endParaRPr lang="en-US" sz="1900" b="0" i="0" u="none" strike="noStrike" noProof="0">
                        <a:latin typeface="Calibri"/>
                      </a:endParaRPr>
                    </a:p>
                  </a:txBody>
                  <a:tcPr marL="94820" marR="94820" marT="47410" marB="47410">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endParaRPr lang="en-US" sz="1900"/>
                    </a:p>
                  </a:txBody>
                  <a:tcPr marL="94820" marR="94820" marT="47410" marB="47410">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2297853353"/>
                  </a:ext>
                </a:extLst>
              </a:tr>
              <a:tr h="793674">
                <a:tc>
                  <a:txBody>
                    <a:bodyPr/>
                    <a:lstStyle/>
                    <a:p>
                      <a:pPr lvl="0">
                        <a:buNone/>
                      </a:pPr>
                      <a:r>
                        <a:rPr lang="en-US" sz="1900" b="0" u="none" strike="noStrike" noProof="0"/>
                        <a:t>Strongest Indicators:</a:t>
                      </a:r>
                    </a:p>
                    <a:p>
                      <a:pPr lvl="0">
                        <a:buNone/>
                      </a:pPr>
                      <a:endParaRPr lang="en-US" sz="1900" b="0" i="0" u="none" strike="noStrike" noProof="0">
                        <a:latin typeface="Calibri"/>
                      </a:endParaRPr>
                    </a:p>
                  </a:txBody>
                  <a:tcPr marL="94820" marR="94820" marT="47410" marB="47410">
                    <a:lnL w="12700">
                      <a:solidFill>
                        <a:schemeClr val="tx1"/>
                      </a:solidFill>
                    </a:lnL>
                    <a:lnR w="12700">
                      <a:solidFill>
                        <a:schemeClr val="tx1"/>
                      </a:solidFill>
                    </a:lnR>
                    <a:lnT w="12700">
                      <a:solidFill>
                        <a:schemeClr val="tx1"/>
                      </a:solidFill>
                    </a:lnT>
                    <a:lnB w="12700">
                      <a:solidFill>
                        <a:schemeClr val="tx1"/>
                      </a:solidFill>
                    </a:lnB>
                  </a:tcPr>
                </a:tc>
                <a:tc>
                  <a:txBody>
                    <a:bodyPr/>
                    <a:lstStyle/>
                    <a:p>
                      <a:endParaRPr lang="en-US" sz="1900"/>
                    </a:p>
                  </a:txBody>
                  <a:tcPr marL="94820" marR="94820" marT="47410" marB="47410">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332203749"/>
                  </a:ext>
                </a:extLst>
              </a:tr>
              <a:tr h="1109439">
                <a:tc>
                  <a:txBody>
                    <a:bodyPr/>
                    <a:lstStyle/>
                    <a:p>
                      <a:pPr lvl="0" algn="l">
                        <a:lnSpc>
                          <a:spcPct val="100000"/>
                        </a:lnSpc>
                        <a:spcBef>
                          <a:spcPts val="0"/>
                        </a:spcBef>
                        <a:spcAft>
                          <a:spcPts val="0"/>
                        </a:spcAft>
                        <a:buNone/>
                      </a:pPr>
                      <a:r>
                        <a:rPr lang="en-US" sz="1900" b="0" u="none" strike="noStrike" noProof="0"/>
                        <a:t>Indicators with the Most Opportunity for Growth:</a:t>
                      </a:r>
                    </a:p>
                    <a:p>
                      <a:pPr lvl="0" algn="l">
                        <a:lnSpc>
                          <a:spcPct val="100000"/>
                        </a:lnSpc>
                        <a:spcBef>
                          <a:spcPts val="0"/>
                        </a:spcBef>
                        <a:spcAft>
                          <a:spcPts val="0"/>
                        </a:spcAft>
                        <a:buNone/>
                      </a:pPr>
                      <a:endParaRPr lang="en-US" sz="1900" b="0" i="0" u="none" strike="noStrike" noProof="0">
                        <a:latin typeface="Calibri"/>
                      </a:endParaRPr>
                    </a:p>
                  </a:txBody>
                  <a:tcPr marL="94820" marR="94820" marT="47410" marB="47410">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endParaRPr lang="en-US" sz="1900"/>
                    </a:p>
                  </a:txBody>
                  <a:tcPr marL="94820" marR="94820" marT="47410" marB="47410">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717429530"/>
                  </a:ext>
                </a:extLst>
              </a:tr>
            </a:tbl>
          </a:graphicData>
        </a:graphic>
      </p:graphicFrame>
    </p:spTree>
    <p:extLst>
      <p:ext uri="{BB962C8B-B14F-4D97-AF65-F5344CB8AC3E}">
        <p14:creationId xmlns:p14="http://schemas.microsoft.com/office/powerpoint/2010/main" val="31011704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D3A9E-C821-4854-17A8-9DFE2A104DF0}"/>
              </a:ext>
            </a:extLst>
          </p:cNvPr>
          <p:cNvSpPr>
            <a:spLocks noGrp="1"/>
          </p:cNvSpPr>
          <p:nvPr>
            <p:ph type="title"/>
          </p:nvPr>
        </p:nvSpPr>
        <p:spPr>
          <a:xfrm>
            <a:off x="545014" y="365125"/>
            <a:ext cx="10808786" cy="522000"/>
          </a:xfrm>
        </p:spPr>
        <p:txBody>
          <a:bodyPr>
            <a:normAutofit fontScale="90000"/>
          </a:bodyPr>
          <a:lstStyle/>
          <a:p>
            <a:r>
              <a:rPr lang="en-US" b="1">
                <a:cs typeface="Calibri Light"/>
              </a:rPr>
              <a:t>3.1 Access</a:t>
            </a:r>
            <a:endParaRPr lang="en-US" b="1"/>
          </a:p>
        </p:txBody>
      </p:sp>
      <p:sp>
        <p:nvSpPr>
          <p:cNvPr id="4" name="TextBox 3">
            <a:extLst>
              <a:ext uri="{FF2B5EF4-FFF2-40B4-BE49-F238E27FC236}">
                <a16:creationId xmlns:a16="http://schemas.microsoft.com/office/drawing/2014/main" id="{9A6DBA9E-3B8F-7269-A8D3-253272FB5579}"/>
              </a:ext>
            </a:extLst>
          </p:cNvPr>
          <p:cNvSpPr txBox="1"/>
          <p:nvPr/>
        </p:nvSpPr>
        <p:spPr>
          <a:xfrm>
            <a:off x="545014" y="885145"/>
            <a:ext cx="11101971" cy="8540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50" b="0" i="1" u="none" strike="noStrike" kern="1200" cap="none" spc="0" normalizeH="0" baseline="0" noProof="0" dirty="0">
                <a:ln>
                  <a:noFill/>
                </a:ln>
                <a:solidFill>
                  <a:prstClr val="black">
                    <a:lumMod val="75000"/>
                    <a:lumOff val="25000"/>
                  </a:prstClr>
                </a:solidFill>
                <a:effectLst/>
                <a:uLnTx/>
                <a:uFillTx/>
                <a:latin typeface="Calibri" panose="020F0502020204030204"/>
                <a:ea typeface="+mn-lt"/>
                <a:cs typeface="Calibri" panose="020F0502020204030204"/>
              </a:rPr>
              <a:t>Courses are offered at convenient times and in convenient locations and formats (e.g., online, in-person, or hybrid) to ensure equitable access for all program candidates. Candidates are notified about participation requirements ahead of time, including any required in-person events. </a:t>
            </a:r>
            <a:endParaRPr kumimoji="0" lang="en-US" sz="1650" b="0" i="1"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525BD6D-2442-26AD-A411-5EE9A5048C56}"/>
              </a:ext>
            </a:extLst>
          </p:cNvPr>
          <p:cNvSpPr txBox="1"/>
          <p:nvPr/>
        </p:nvSpPr>
        <p:spPr>
          <a:xfrm>
            <a:off x="9933418" y="2006914"/>
            <a:ext cx="17663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72C4"/>
                </a:solidFill>
                <a:effectLst/>
                <a:uLnTx/>
                <a:uFillTx/>
                <a:latin typeface="Calibri" panose="020F0502020204030204"/>
                <a:ea typeface="+mn-ea"/>
                <a:cs typeface="Calibri"/>
              </a:rPr>
              <a:t>     Preliminary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72C4"/>
                </a:solidFill>
                <a:effectLst/>
                <a:uLnTx/>
                <a:uFillTx/>
                <a:latin typeface="Calibri" panose="020F0502020204030204"/>
                <a:ea typeface="+mn-ea"/>
                <a:cs typeface="Calibri"/>
              </a:rPr>
              <a:t>         Ratings</a:t>
            </a:r>
          </a:p>
        </p:txBody>
      </p:sp>
      <p:sp>
        <p:nvSpPr>
          <p:cNvPr id="6" name="Rounded Rectangle 5">
            <a:extLst>
              <a:ext uri="{FF2B5EF4-FFF2-40B4-BE49-F238E27FC236}">
                <a16:creationId xmlns:a16="http://schemas.microsoft.com/office/drawing/2014/main" id="{B643132B-5041-F86C-2DAB-70FBAC3A9A15}"/>
              </a:ext>
            </a:extLst>
          </p:cNvPr>
          <p:cNvSpPr/>
          <p:nvPr/>
        </p:nvSpPr>
        <p:spPr>
          <a:xfrm>
            <a:off x="10053802" y="2755007"/>
            <a:ext cx="1645920" cy="1644086"/>
          </a:xfrm>
          <a:prstGeom prst="roundRect">
            <a:avLst/>
          </a:prstGeom>
          <a:solidFill>
            <a:schemeClr val="tx2">
              <a:lumMod val="20000"/>
              <a:lumOff val="80000"/>
            </a:schemeClr>
          </a:solidFill>
          <a:ln/>
        </p:spPr>
        <p:style>
          <a:lnRef idx="1">
            <a:schemeClr val="accent5"/>
          </a:lnRef>
          <a:fillRef idx="2">
            <a:schemeClr val="accent5"/>
          </a:fillRef>
          <a:effectRef idx="1">
            <a:schemeClr val="accent5"/>
          </a:effectRef>
          <a:fontRef idx="minor">
            <a:schemeClr val="dk1"/>
          </a:fontRef>
        </p:style>
        <p:txBody>
          <a:bodyPr lIns="45720" tIns="45720" rIns="4572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Design: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 </a:t>
            </a:r>
          </a:p>
        </p:txBody>
      </p:sp>
      <p:sp>
        <p:nvSpPr>
          <p:cNvPr id="11" name="Rounded Rectangle 10">
            <a:extLst>
              <a:ext uri="{FF2B5EF4-FFF2-40B4-BE49-F238E27FC236}">
                <a16:creationId xmlns:a16="http://schemas.microsoft.com/office/drawing/2014/main" id="{A2F5AC36-EB55-1BB5-FD0D-A50678AEFAC1}"/>
              </a:ext>
            </a:extLst>
          </p:cNvPr>
          <p:cNvSpPr/>
          <p:nvPr/>
        </p:nvSpPr>
        <p:spPr>
          <a:xfrm>
            <a:off x="10053802" y="4575975"/>
            <a:ext cx="1645920" cy="1644085"/>
          </a:xfrm>
          <a:prstGeom prst="roundRect">
            <a:avLst/>
          </a:prstGeom>
          <a:solidFill>
            <a:schemeClr val="tx2">
              <a:lumMod val="20000"/>
              <a:lumOff val="80000"/>
            </a:schemeClr>
          </a:solidFill>
        </p:spPr>
        <p:style>
          <a:lnRef idx="1">
            <a:schemeClr val="accent5"/>
          </a:lnRef>
          <a:fillRef idx="2">
            <a:schemeClr val="accent5"/>
          </a:fillRef>
          <a:effectRef idx="1">
            <a:schemeClr val="accent5"/>
          </a:effectRef>
          <a:fontRef idx="minor">
            <a:schemeClr val="dk1"/>
          </a:fontRef>
        </p:style>
        <p:txBody>
          <a:bodyPr lIns="45720" tIns="45720" rIns="4572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Implementation: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 </a:t>
            </a:r>
          </a:p>
        </p:txBody>
      </p:sp>
      <p:graphicFrame>
        <p:nvGraphicFramePr>
          <p:cNvPr id="7" name="Table 3">
            <a:extLst>
              <a:ext uri="{FF2B5EF4-FFF2-40B4-BE49-F238E27FC236}">
                <a16:creationId xmlns:a16="http://schemas.microsoft.com/office/drawing/2014/main" id="{4DD73546-2C15-F4A5-0509-06B440247E65}"/>
              </a:ext>
            </a:extLst>
          </p:cNvPr>
          <p:cNvGraphicFramePr>
            <a:graphicFrameLocks noGrp="1"/>
          </p:cNvGraphicFramePr>
          <p:nvPr>
            <p:extLst>
              <p:ext uri="{D42A27DB-BD31-4B8C-83A1-F6EECF244321}">
                <p14:modId xmlns:p14="http://schemas.microsoft.com/office/powerpoint/2010/main" val="3270868216"/>
              </p:ext>
            </p:extLst>
          </p:nvPr>
        </p:nvGraphicFramePr>
        <p:xfrm>
          <a:off x="545014" y="1915702"/>
          <a:ext cx="4811726" cy="4304358"/>
        </p:xfrm>
        <a:graphic>
          <a:graphicData uri="http://schemas.openxmlformats.org/drawingml/2006/table">
            <a:tbl>
              <a:tblPr firstRow="1" bandRow="1">
                <a:tableStyleId>{5C22544A-7EE6-4342-B048-85BDC9FD1C3A}</a:tableStyleId>
              </a:tblPr>
              <a:tblGrid>
                <a:gridCol w="2405863">
                  <a:extLst>
                    <a:ext uri="{9D8B030D-6E8A-4147-A177-3AD203B41FA5}">
                      <a16:colId xmlns:a16="http://schemas.microsoft.com/office/drawing/2014/main" val="1182033406"/>
                    </a:ext>
                  </a:extLst>
                </a:gridCol>
                <a:gridCol w="2405863">
                  <a:extLst>
                    <a:ext uri="{9D8B030D-6E8A-4147-A177-3AD203B41FA5}">
                      <a16:colId xmlns:a16="http://schemas.microsoft.com/office/drawing/2014/main" val="285368472"/>
                    </a:ext>
                  </a:extLst>
                </a:gridCol>
              </a:tblGrid>
              <a:tr h="888533">
                <a:tc>
                  <a:txBody>
                    <a:bodyPr/>
                    <a:lstStyle/>
                    <a:p>
                      <a:pPr algn="ctr"/>
                      <a:r>
                        <a:rPr lang="en-US" sz="1800" dirty="0">
                          <a:latin typeface="+mn-lt"/>
                        </a:rPr>
                        <a:t>Evidence of Design </a:t>
                      </a:r>
                    </a:p>
                    <a:p>
                      <a:pPr lvl="0" algn="ctr">
                        <a:buNone/>
                      </a:pPr>
                      <a:r>
                        <a:rPr lang="en-US" sz="1450" i="1" dirty="0">
                          <a:latin typeface="+mn-lt"/>
                        </a:rPr>
                        <a:t>(insert links below)</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u="none" strike="noStrike" spc="-70" baseline="0" noProof="0" dirty="0">
                          <a:latin typeface="+mn-lt"/>
                        </a:rPr>
                        <a:t>Implementation Evidence </a:t>
                      </a:r>
                      <a:r>
                        <a:rPr kumimoji="0" lang="en-US" sz="1450" b="1" i="1" u="none" strike="noStrike" kern="1200" cap="none" spc="0" normalizeH="0" baseline="0" noProof="0" dirty="0">
                          <a:ln>
                            <a:noFill/>
                          </a:ln>
                          <a:solidFill>
                            <a:prstClr val="white"/>
                          </a:solidFill>
                          <a:effectLst/>
                          <a:uLnTx/>
                          <a:uFillTx/>
                          <a:latin typeface="+mn-lt"/>
                          <a:ea typeface="+mn-ea"/>
                          <a:cs typeface="+mn-cs"/>
                        </a:rPr>
                        <a:t>(insert links below)</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i="1" spc="-40" baseline="0" dirty="0">
                        <a:latin typeface="+mn-lt"/>
                      </a:endParaRPr>
                    </a:p>
                  </a:txBody>
                  <a:tcPr/>
                </a:tc>
                <a:extLst>
                  <a:ext uri="{0D108BD9-81ED-4DB2-BD59-A6C34878D82A}">
                    <a16:rowId xmlns:a16="http://schemas.microsoft.com/office/drawing/2014/main" val="1744858797"/>
                  </a:ext>
                </a:extLst>
              </a:tr>
              <a:tr h="3415825">
                <a:tc>
                  <a:txBody>
                    <a:bodyPr/>
                    <a:lstStyle/>
                    <a:p>
                      <a:endParaRPr lang="en-US" dirty="0"/>
                    </a:p>
                  </a:txBody>
                  <a:tcPr>
                    <a:solidFill>
                      <a:schemeClr val="tx2">
                        <a:lumMod val="20000"/>
                        <a:lumOff val="80000"/>
                      </a:schemeClr>
                    </a:solidFill>
                  </a:tcPr>
                </a:tc>
                <a:tc>
                  <a:txBody>
                    <a:bodyPr/>
                    <a:lstStyle/>
                    <a:p>
                      <a:endParaRPr lang="en-US" dirty="0"/>
                    </a:p>
                  </a:txBody>
                  <a:tcPr>
                    <a:solidFill>
                      <a:schemeClr val="tx2">
                        <a:lumMod val="20000"/>
                        <a:lumOff val="80000"/>
                      </a:schemeClr>
                    </a:solidFill>
                  </a:tcPr>
                </a:tc>
                <a:extLst>
                  <a:ext uri="{0D108BD9-81ED-4DB2-BD59-A6C34878D82A}">
                    <a16:rowId xmlns:a16="http://schemas.microsoft.com/office/drawing/2014/main" val="3879764665"/>
                  </a:ext>
                </a:extLst>
              </a:tr>
            </a:tbl>
          </a:graphicData>
        </a:graphic>
      </p:graphicFrame>
      <p:graphicFrame>
        <p:nvGraphicFramePr>
          <p:cNvPr id="8" name="Table 7">
            <a:extLst>
              <a:ext uri="{FF2B5EF4-FFF2-40B4-BE49-F238E27FC236}">
                <a16:creationId xmlns:a16="http://schemas.microsoft.com/office/drawing/2014/main" id="{A2476694-E6A8-2A86-22D7-7FB6E2D9EDA7}"/>
              </a:ext>
            </a:extLst>
          </p:cNvPr>
          <p:cNvGraphicFramePr>
            <a:graphicFrameLocks noGrp="1"/>
          </p:cNvGraphicFramePr>
          <p:nvPr>
            <p:extLst>
              <p:ext uri="{D42A27DB-BD31-4B8C-83A1-F6EECF244321}">
                <p14:modId xmlns:p14="http://schemas.microsoft.com/office/powerpoint/2010/main" val="1583519911"/>
              </p:ext>
            </p:extLst>
          </p:nvPr>
        </p:nvGraphicFramePr>
        <p:xfrm>
          <a:off x="5613798" y="1915702"/>
          <a:ext cx="4182945" cy="4304358"/>
        </p:xfrm>
        <a:graphic>
          <a:graphicData uri="http://schemas.openxmlformats.org/drawingml/2006/table">
            <a:tbl>
              <a:tblPr firstRow="1" bandRow="1">
                <a:tableStyleId>{5C22544A-7EE6-4342-B048-85BDC9FD1C3A}</a:tableStyleId>
              </a:tblPr>
              <a:tblGrid>
                <a:gridCol w="2089121">
                  <a:extLst>
                    <a:ext uri="{9D8B030D-6E8A-4147-A177-3AD203B41FA5}">
                      <a16:colId xmlns:a16="http://schemas.microsoft.com/office/drawing/2014/main" val="1468297184"/>
                    </a:ext>
                  </a:extLst>
                </a:gridCol>
                <a:gridCol w="2093824">
                  <a:extLst>
                    <a:ext uri="{9D8B030D-6E8A-4147-A177-3AD203B41FA5}">
                      <a16:colId xmlns:a16="http://schemas.microsoft.com/office/drawing/2014/main" val="848919306"/>
                    </a:ext>
                  </a:extLst>
                </a:gridCol>
              </a:tblGrid>
              <a:tr h="888533">
                <a:tc>
                  <a:txBody>
                    <a:bodyPr/>
                    <a:lstStyle/>
                    <a:p>
                      <a:pPr algn="ctr"/>
                      <a:r>
                        <a:rPr lang="en-US" sz="1800" dirty="0">
                          <a:latin typeface="+mn-lt"/>
                        </a:rPr>
                        <a:t>Relative Program Strengths </a:t>
                      </a:r>
                    </a:p>
                  </a:txBody>
                  <a:tcPr/>
                </a:tc>
                <a:tc>
                  <a:txBody>
                    <a:bodyPr/>
                    <a:lstStyle/>
                    <a:p>
                      <a:pPr lvl="0" algn="ctr">
                        <a:buNone/>
                      </a:pPr>
                      <a:r>
                        <a:rPr lang="en-US" sz="1800" dirty="0">
                          <a:latin typeface="+mn-lt"/>
                        </a:rPr>
                        <a:t>Growth Opportunities</a:t>
                      </a:r>
                    </a:p>
                  </a:txBody>
                  <a:tcPr/>
                </a:tc>
                <a:extLst>
                  <a:ext uri="{0D108BD9-81ED-4DB2-BD59-A6C34878D82A}">
                    <a16:rowId xmlns:a16="http://schemas.microsoft.com/office/drawing/2014/main" val="3673525508"/>
                  </a:ext>
                </a:extLst>
              </a:tr>
              <a:tr h="3415825">
                <a:tc>
                  <a:txBody>
                    <a:bodyPr/>
                    <a:lstStyle/>
                    <a:p>
                      <a:endParaRPr lang="en-US" dirty="0"/>
                    </a:p>
                  </a:txBody>
                  <a:tcPr>
                    <a:solidFill>
                      <a:schemeClr val="tx2">
                        <a:lumMod val="20000"/>
                        <a:lumOff val="80000"/>
                      </a:schemeClr>
                    </a:solidFill>
                  </a:tcPr>
                </a:tc>
                <a:tc>
                  <a:txBody>
                    <a:bodyPr/>
                    <a:lstStyle/>
                    <a:p>
                      <a:pPr lvl="0">
                        <a:buNone/>
                      </a:pPr>
                      <a:endParaRPr lang="en-US" dirty="0"/>
                    </a:p>
                  </a:txBody>
                  <a:tcPr>
                    <a:solidFill>
                      <a:schemeClr val="tx2">
                        <a:lumMod val="20000"/>
                        <a:lumOff val="80000"/>
                      </a:schemeClr>
                    </a:solidFill>
                  </a:tcPr>
                </a:tc>
                <a:extLst>
                  <a:ext uri="{0D108BD9-81ED-4DB2-BD59-A6C34878D82A}">
                    <a16:rowId xmlns:a16="http://schemas.microsoft.com/office/drawing/2014/main" val="921349258"/>
                  </a:ext>
                </a:extLst>
              </a:tr>
            </a:tbl>
          </a:graphicData>
        </a:graphic>
      </p:graphicFrame>
    </p:spTree>
    <p:extLst>
      <p:ext uri="{BB962C8B-B14F-4D97-AF65-F5344CB8AC3E}">
        <p14:creationId xmlns:p14="http://schemas.microsoft.com/office/powerpoint/2010/main" val="6814939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D3A9E-C821-4854-17A8-9DFE2A104DF0}"/>
              </a:ext>
            </a:extLst>
          </p:cNvPr>
          <p:cNvSpPr>
            <a:spLocks noGrp="1"/>
          </p:cNvSpPr>
          <p:nvPr>
            <p:ph type="title"/>
          </p:nvPr>
        </p:nvSpPr>
        <p:spPr>
          <a:xfrm>
            <a:off x="545014" y="365125"/>
            <a:ext cx="10808786" cy="522000"/>
          </a:xfrm>
        </p:spPr>
        <p:txBody>
          <a:bodyPr>
            <a:normAutofit fontScale="90000"/>
          </a:bodyPr>
          <a:lstStyle/>
          <a:p>
            <a:r>
              <a:rPr lang="en-US" b="1">
                <a:cs typeface="Calibri Light"/>
              </a:rPr>
              <a:t>3.2 Culturally Responsive Teaching Practices</a:t>
            </a:r>
            <a:endParaRPr lang="en-US" b="1"/>
          </a:p>
        </p:txBody>
      </p:sp>
      <p:sp>
        <p:nvSpPr>
          <p:cNvPr id="4" name="TextBox 3">
            <a:extLst>
              <a:ext uri="{FF2B5EF4-FFF2-40B4-BE49-F238E27FC236}">
                <a16:creationId xmlns:a16="http://schemas.microsoft.com/office/drawing/2014/main" id="{9A6DBA9E-3B8F-7269-A8D3-253272FB5579}"/>
              </a:ext>
            </a:extLst>
          </p:cNvPr>
          <p:cNvSpPr txBox="1"/>
          <p:nvPr/>
        </p:nvSpPr>
        <p:spPr>
          <a:xfrm>
            <a:off x="545014" y="885145"/>
            <a:ext cx="11101971" cy="8540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50" b="0" i="1" u="none" strike="noStrike" kern="1200" cap="none" spc="0" normalizeH="0" baseline="0" noProof="0" dirty="0">
                <a:ln>
                  <a:noFill/>
                </a:ln>
                <a:solidFill>
                  <a:prstClr val="black">
                    <a:lumMod val="75000"/>
                    <a:lumOff val="25000"/>
                  </a:prstClr>
                </a:solidFill>
                <a:effectLst/>
                <a:uLnTx/>
                <a:uFillTx/>
                <a:latin typeface="Calibri" panose="020F0502020204030204"/>
                <a:ea typeface="+mn-lt"/>
                <a:cs typeface="Calibri" panose="020F0502020204030204"/>
              </a:rPr>
              <a:t>Program faculty employ culturally responsive teaching practices in their courses to meet each learner’s needs. To support this, faculty engage in ongoing professional learning focused on their relationships to equity, identification of implicit biases, and what culturally responsive teaching entails. </a:t>
            </a:r>
            <a:endParaRPr kumimoji="0" lang="en-US" sz="1650" b="0" i="1"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525BD6D-2442-26AD-A411-5EE9A5048C56}"/>
              </a:ext>
            </a:extLst>
          </p:cNvPr>
          <p:cNvSpPr txBox="1"/>
          <p:nvPr/>
        </p:nvSpPr>
        <p:spPr>
          <a:xfrm>
            <a:off x="9933418" y="2006914"/>
            <a:ext cx="17663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72C4"/>
                </a:solidFill>
                <a:effectLst/>
                <a:uLnTx/>
                <a:uFillTx/>
                <a:latin typeface="Calibri" panose="020F0502020204030204"/>
                <a:ea typeface="+mn-ea"/>
                <a:cs typeface="Calibri"/>
              </a:rPr>
              <a:t>     Preliminary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72C4"/>
                </a:solidFill>
                <a:effectLst/>
                <a:uLnTx/>
                <a:uFillTx/>
                <a:latin typeface="Calibri" panose="020F0502020204030204"/>
                <a:ea typeface="+mn-ea"/>
                <a:cs typeface="Calibri"/>
              </a:rPr>
              <a:t>         Ratings</a:t>
            </a:r>
          </a:p>
        </p:txBody>
      </p:sp>
      <p:sp>
        <p:nvSpPr>
          <p:cNvPr id="6" name="Rounded Rectangle 5">
            <a:extLst>
              <a:ext uri="{FF2B5EF4-FFF2-40B4-BE49-F238E27FC236}">
                <a16:creationId xmlns:a16="http://schemas.microsoft.com/office/drawing/2014/main" id="{B643132B-5041-F86C-2DAB-70FBAC3A9A15}"/>
              </a:ext>
            </a:extLst>
          </p:cNvPr>
          <p:cNvSpPr/>
          <p:nvPr/>
        </p:nvSpPr>
        <p:spPr>
          <a:xfrm>
            <a:off x="10053802" y="2755007"/>
            <a:ext cx="1645920" cy="1644086"/>
          </a:xfrm>
          <a:prstGeom prst="roundRect">
            <a:avLst/>
          </a:prstGeom>
          <a:solidFill>
            <a:schemeClr val="tx2">
              <a:lumMod val="20000"/>
              <a:lumOff val="80000"/>
            </a:schemeClr>
          </a:solidFill>
          <a:ln/>
        </p:spPr>
        <p:style>
          <a:lnRef idx="1">
            <a:schemeClr val="accent5"/>
          </a:lnRef>
          <a:fillRef idx="2">
            <a:schemeClr val="accent5"/>
          </a:fillRef>
          <a:effectRef idx="1">
            <a:schemeClr val="accent5"/>
          </a:effectRef>
          <a:fontRef idx="minor">
            <a:schemeClr val="dk1"/>
          </a:fontRef>
        </p:style>
        <p:txBody>
          <a:bodyPr lIns="45720" tIns="45720" rIns="4572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Design: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 </a:t>
            </a:r>
          </a:p>
        </p:txBody>
      </p:sp>
      <p:sp>
        <p:nvSpPr>
          <p:cNvPr id="11" name="Rounded Rectangle 10">
            <a:extLst>
              <a:ext uri="{FF2B5EF4-FFF2-40B4-BE49-F238E27FC236}">
                <a16:creationId xmlns:a16="http://schemas.microsoft.com/office/drawing/2014/main" id="{A2F5AC36-EB55-1BB5-FD0D-A50678AEFAC1}"/>
              </a:ext>
            </a:extLst>
          </p:cNvPr>
          <p:cNvSpPr/>
          <p:nvPr/>
        </p:nvSpPr>
        <p:spPr>
          <a:xfrm>
            <a:off x="10053802" y="4575975"/>
            <a:ext cx="1645920" cy="1644085"/>
          </a:xfrm>
          <a:prstGeom prst="roundRect">
            <a:avLst/>
          </a:prstGeom>
          <a:solidFill>
            <a:schemeClr val="tx2">
              <a:lumMod val="20000"/>
              <a:lumOff val="80000"/>
            </a:schemeClr>
          </a:solidFill>
        </p:spPr>
        <p:style>
          <a:lnRef idx="1">
            <a:schemeClr val="accent5"/>
          </a:lnRef>
          <a:fillRef idx="2">
            <a:schemeClr val="accent5"/>
          </a:fillRef>
          <a:effectRef idx="1">
            <a:schemeClr val="accent5"/>
          </a:effectRef>
          <a:fontRef idx="minor">
            <a:schemeClr val="dk1"/>
          </a:fontRef>
        </p:style>
        <p:txBody>
          <a:bodyPr lIns="45720" tIns="45720" rIns="4572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Implementation: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 </a:t>
            </a:r>
          </a:p>
        </p:txBody>
      </p:sp>
      <p:graphicFrame>
        <p:nvGraphicFramePr>
          <p:cNvPr id="7" name="Table 3">
            <a:extLst>
              <a:ext uri="{FF2B5EF4-FFF2-40B4-BE49-F238E27FC236}">
                <a16:creationId xmlns:a16="http://schemas.microsoft.com/office/drawing/2014/main" id="{B61E005D-AEC3-19E7-6656-EEE55E615D82}"/>
              </a:ext>
            </a:extLst>
          </p:cNvPr>
          <p:cNvGraphicFramePr>
            <a:graphicFrameLocks noGrp="1"/>
          </p:cNvGraphicFramePr>
          <p:nvPr>
            <p:extLst>
              <p:ext uri="{D42A27DB-BD31-4B8C-83A1-F6EECF244321}">
                <p14:modId xmlns:p14="http://schemas.microsoft.com/office/powerpoint/2010/main" val="3270868216"/>
              </p:ext>
            </p:extLst>
          </p:nvPr>
        </p:nvGraphicFramePr>
        <p:xfrm>
          <a:off x="545014" y="1915702"/>
          <a:ext cx="4811726" cy="4304358"/>
        </p:xfrm>
        <a:graphic>
          <a:graphicData uri="http://schemas.openxmlformats.org/drawingml/2006/table">
            <a:tbl>
              <a:tblPr firstRow="1" bandRow="1">
                <a:tableStyleId>{5C22544A-7EE6-4342-B048-85BDC9FD1C3A}</a:tableStyleId>
              </a:tblPr>
              <a:tblGrid>
                <a:gridCol w="2405863">
                  <a:extLst>
                    <a:ext uri="{9D8B030D-6E8A-4147-A177-3AD203B41FA5}">
                      <a16:colId xmlns:a16="http://schemas.microsoft.com/office/drawing/2014/main" val="1182033406"/>
                    </a:ext>
                  </a:extLst>
                </a:gridCol>
                <a:gridCol w="2405863">
                  <a:extLst>
                    <a:ext uri="{9D8B030D-6E8A-4147-A177-3AD203B41FA5}">
                      <a16:colId xmlns:a16="http://schemas.microsoft.com/office/drawing/2014/main" val="285368472"/>
                    </a:ext>
                  </a:extLst>
                </a:gridCol>
              </a:tblGrid>
              <a:tr h="888533">
                <a:tc>
                  <a:txBody>
                    <a:bodyPr/>
                    <a:lstStyle/>
                    <a:p>
                      <a:pPr algn="ctr"/>
                      <a:r>
                        <a:rPr lang="en-US" sz="1800" dirty="0">
                          <a:latin typeface="+mn-lt"/>
                        </a:rPr>
                        <a:t>Evidence of Design </a:t>
                      </a:r>
                    </a:p>
                    <a:p>
                      <a:pPr lvl="0" algn="ctr">
                        <a:buNone/>
                      </a:pPr>
                      <a:r>
                        <a:rPr lang="en-US" sz="1450" i="1" dirty="0">
                          <a:latin typeface="+mn-lt"/>
                        </a:rPr>
                        <a:t>(insert links below)</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u="none" strike="noStrike" spc="-70" baseline="0" noProof="0" dirty="0">
                          <a:latin typeface="+mn-lt"/>
                        </a:rPr>
                        <a:t>Implementation Evidence </a:t>
                      </a:r>
                      <a:r>
                        <a:rPr kumimoji="0" lang="en-US" sz="1450" b="1" i="1" u="none" strike="noStrike" kern="1200" cap="none" spc="0" normalizeH="0" baseline="0" noProof="0" dirty="0">
                          <a:ln>
                            <a:noFill/>
                          </a:ln>
                          <a:solidFill>
                            <a:prstClr val="white"/>
                          </a:solidFill>
                          <a:effectLst/>
                          <a:uLnTx/>
                          <a:uFillTx/>
                          <a:latin typeface="+mn-lt"/>
                          <a:ea typeface="+mn-ea"/>
                          <a:cs typeface="+mn-cs"/>
                        </a:rPr>
                        <a:t>(insert links below)</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i="1" spc="-40" baseline="0" dirty="0">
                        <a:latin typeface="+mn-lt"/>
                      </a:endParaRPr>
                    </a:p>
                  </a:txBody>
                  <a:tcPr/>
                </a:tc>
                <a:extLst>
                  <a:ext uri="{0D108BD9-81ED-4DB2-BD59-A6C34878D82A}">
                    <a16:rowId xmlns:a16="http://schemas.microsoft.com/office/drawing/2014/main" val="1744858797"/>
                  </a:ext>
                </a:extLst>
              </a:tr>
              <a:tr h="3415825">
                <a:tc>
                  <a:txBody>
                    <a:bodyPr/>
                    <a:lstStyle/>
                    <a:p>
                      <a:endParaRPr lang="en-US" dirty="0"/>
                    </a:p>
                  </a:txBody>
                  <a:tcPr>
                    <a:solidFill>
                      <a:schemeClr val="tx2">
                        <a:lumMod val="20000"/>
                        <a:lumOff val="80000"/>
                      </a:schemeClr>
                    </a:solidFill>
                  </a:tcPr>
                </a:tc>
                <a:tc>
                  <a:txBody>
                    <a:bodyPr/>
                    <a:lstStyle/>
                    <a:p>
                      <a:endParaRPr lang="en-US" dirty="0"/>
                    </a:p>
                  </a:txBody>
                  <a:tcPr>
                    <a:solidFill>
                      <a:schemeClr val="tx2">
                        <a:lumMod val="20000"/>
                        <a:lumOff val="80000"/>
                      </a:schemeClr>
                    </a:solidFill>
                  </a:tcPr>
                </a:tc>
                <a:extLst>
                  <a:ext uri="{0D108BD9-81ED-4DB2-BD59-A6C34878D82A}">
                    <a16:rowId xmlns:a16="http://schemas.microsoft.com/office/drawing/2014/main" val="3879764665"/>
                  </a:ext>
                </a:extLst>
              </a:tr>
            </a:tbl>
          </a:graphicData>
        </a:graphic>
      </p:graphicFrame>
      <p:graphicFrame>
        <p:nvGraphicFramePr>
          <p:cNvPr id="8" name="Table 7">
            <a:extLst>
              <a:ext uri="{FF2B5EF4-FFF2-40B4-BE49-F238E27FC236}">
                <a16:creationId xmlns:a16="http://schemas.microsoft.com/office/drawing/2014/main" id="{52150733-081F-6131-BF38-7952F3339C59}"/>
              </a:ext>
            </a:extLst>
          </p:cNvPr>
          <p:cNvGraphicFramePr>
            <a:graphicFrameLocks noGrp="1"/>
          </p:cNvGraphicFramePr>
          <p:nvPr>
            <p:extLst>
              <p:ext uri="{D42A27DB-BD31-4B8C-83A1-F6EECF244321}">
                <p14:modId xmlns:p14="http://schemas.microsoft.com/office/powerpoint/2010/main" val="1583519911"/>
              </p:ext>
            </p:extLst>
          </p:nvPr>
        </p:nvGraphicFramePr>
        <p:xfrm>
          <a:off x="5613798" y="1915702"/>
          <a:ext cx="4182945" cy="4304358"/>
        </p:xfrm>
        <a:graphic>
          <a:graphicData uri="http://schemas.openxmlformats.org/drawingml/2006/table">
            <a:tbl>
              <a:tblPr firstRow="1" bandRow="1">
                <a:tableStyleId>{5C22544A-7EE6-4342-B048-85BDC9FD1C3A}</a:tableStyleId>
              </a:tblPr>
              <a:tblGrid>
                <a:gridCol w="2089121">
                  <a:extLst>
                    <a:ext uri="{9D8B030D-6E8A-4147-A177-3AD203B41FA5}">
                      <a16:colId xmlns:a16="http://schemas.microsoft.com/office/drawing/2014/main" val="1468297184"/>
                    </a:ext>
                  </a:extLst>
                </a:gridCol>
                <a:gridCol w="2093824">
                  <a:extLst>
                    <a:ext uri="{9D8B030D-6E8A-4147-A177-3AD203B41FA5}">
                      <a16:colId xmlns:a16="http://schemas.microsoft.com/office/drawing/2014/main" val="848919306"/>
                    </a:ext>
                  </a:extLst>
                </a:gridCol>
              </a:tblGrid>
              <a:tr h="888533">
                <a:tc>
                  <a:txBody>
                    <a:bodyPr/>
                    <a:lstStyle/>
                    <a:p>
                      <a:pPr algn="ctr"/>
                      <a:r>
                        <a:rPr lang="en-US" sz="1800" dirty="0">
                          <a:latin typeface="+mn-lt"/>
                        </a:rPr>
                        <a:t>Relative Program Strengths </a:t>
                      </a:r>
                    </a:p>
                  </a:txBody>
                  <a:tcPr/>
                </a:tc>
                <a:tc>
                  <a:txBody>
                    <a:bodyPr/>
                    <a:lstStyle/>
                    <a:p>
                      <a:pPr lvl="0" algn="ctr">
                        <a:buNone/>
                      </a:pPr>
                      <a:r>
                        <a:rPr lang="en-US" sz="1800" dirty="0">
                          <a:latin typeface="+mn-lt"/>
                        </a:rPr>
                        <a:t>Growth Opportunities</a:t>
                      </a:r>
                    </a:p>
                  </a:txBody>
                  <a:tcPr/>
                </a:tc>
                <a:extLst>
                  <a:ext uri="{0D108BD9-81ED-4DB2-BD59-A6C34878D82A}">
                    <a16:rowId xmlns:a16="http://schemas.microsoft.com/office/drawing/2014/main" val="3673525508"/>
                  </a:ext>
                </a:extLst>
              </a:tr>
              <a:tr h="3415825">
                <a:tc>
                  <a:txBody>
                    <a:bodyPr/>
                    <a:lstStyle/>
                    <a:p>
                      <a:endParaRPr lang="en-US" dirty="0"/>
                    </a:p>
                  </a:txBody>
                  <a:tcPr>
                    <a:solidFill>
                      <a:schemeClr val="tx2">
                        <a:lumMod val="20000"/>
                        <a:lumOff val="80000"/>
                      </a:schemeClr>
                    </a:solidFill>
                  </a:tcPr>
                </a:tc>
                <a:tc>
                  <a:txBody>
                    <a:bodyPr/>
                    <a:lstStyle/>
                    <a:p>
                      <a:pPr lvl="0">
                        <a:buNone/>
                      </a:pPr>
                      <a:endParaRPr lang="en-US" dirty="0"/>
                    </a:p>
                  </a:txBody>
                  <a:tcPr>
                    <a:solidFill>
                      <a:schemeClr val="tx2">
                        <a:lumMod val="20000"/>
                        <a:lumOff val="80000"/>
                      </a:schemeClr>
                    </a:solidFill>
                  </a:tcPr>
                </a:tc>
                <a:extLst>
                  <a:ext uri="{0D108BD9-81ED-4DB2-BD59-A6C34878D82A}">
                    <a16:rowId xmlns:a16="http://schemas.microsoft.com/office/drawing/2014/main" val="921349258"/>
                  </a:ext>
                </a:extLst>
              </a:tr>
            </a:tbl>
          </a:graphicData>
        </a:graphic>
      </p:graphicFrame>
    </p:spTree>
    <p:extLst>
      <p:ext uri="{BB962C8B-B14F-4D97-AF65-F5344CB8AC3E}">
        <p14:creationId xmlns:p14="http://schemas.microsoft.com/office/powerpoint/2010/main" val="35762458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D3A9E-C821-4854-17A8-9DFE2A104DF0}"/>
              </a:ext>
            </a:extLst>
          </p:cNvPr>
          <p:cNvSpPr>
            <a:spLocks noGrp="1"/>
          </p:cNvSpPr>
          <p:nvPr>
            <p:ph type="title"/>
          </p:nvPr>
        </p:nvSpPr>
        <p:spPr>
          <a:xfrm>
            <a:off x="545014" y="365125"/>
            <a:ext cx="10808786" cy="522000"/>
          </a:xfrm>
        </p:spPr>
        <p:txBody>
          <a:bodyPr>
            <a:normAutofit fontScale="90000"/>
          </a:bodyPr>
          <a:lstStyle/>
          <a:p>
            <a:r>
              <a:rPr lang="en-US" b="1">
                <a:cs typeface="Calibri Light"/>
              </a:rPr>
              <a:t>3.3 Active Learning Strategies</a:t>
            </a:r>
            <a:endParaRPr lang="en-US" b="1"/>
          </a:p>
        </p:txBody>
      </p:sp>
      <p:sp>
        <p:nvSpPr>
          <p:cNvPr id="4" name="TextBox 3">
            <a:extLst>
              <a:ext uri="{FF2B5EF4-FFF2-40B4-BE49-F238E27FC236}">
                <a16:creationId xmlns:a16="http://schemas.microsoft.com/office/drawing/2014/main" id="{9A6DBA9E-3B8F-7269-A8D3-253272FB5579}"/>
              </a:ext>
            </a:extLst>
          </p:cNvPr>
          <p:cNvSpPr txBox="1"/>
          <p:nvPr/>
        </p:nvSpPr>
        <p:spPr>
          <a:xfrm>
            <a:off x="545014" y="885145"/>
            <a:ext cx="11101971"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50" b="0" i="1" u="none" strike="noStrike" kern="1200" cap="none" spc="0" normalizeH="0" baseline="0" noProof="0" dirty="0">
                <a:ln>
                  <a:noFill/>
                </a:ln>
                <a:solidFill>
                  <a:prstClr val="black">
                    <a:lumMod val="75000"/>
                    <a:lumOff val="25000"/>
                  </a:prstClr>
                </a:solidFill>
                <a:effectLst/>
                <a:uLnTx/>
                <a:uFillTx/>
                <a:latin typeface="Calibri" panose="020F0502020204030204"/>
                <a:ea typeface="+mn-lt"/>
                <a:cs typeface="Calibri" panose="020F0502020204030204"/>
              </a:rPr>
              <a:t>Instructors engage candidates in course content through active learning strategies (e.g., project-based or case-based instruction, simulations, action research) that require an equity lens and expose candidates to a variety of issues and school contexts. </a:t>
            </a:r>
            <a:endParaRPr kumimoji="0" lang="en-US" sz="1650" b="0" i="1"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525BD6D-2442-26AD-A411-5EE9A5048C56}"/>
              </a:ext>
            </a:extLst>
          </p:cNvPr>
          <p:cNvSpPr txBox="1"/>
          <p:nvPr/>
        </p:nvSpPr>
        <p:spPr>
          <a:xfrm>
            <a:off x="9933418" y="2006914"/>
            <a:ext cx="17663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72C4"/>
                </a:solidFill>
                <a:effectLst/>
                <a:uLnTx/>
                <a:uFillTx/>
                <a:latin typeface="Calibri" panose="020F0502020204030204"/>
                <a:ea typeface="+mn-ea"/>
                <a:cs typeface="Calibri"/>
              </a:rPr>
              <a:t>     Preliminary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72C4"/>
                </a:solidFill>
                <a:effectLst/>
                <a:uLnTx/>
                <a:uFillTx/>
                <a:latin typeface="Calibri" panose="020F0502020204030204"/>
                <a:ea typeface="+mn-ea"/>
                <a:cs typeface="Calibri"/>
              </a:rPr>
              <a:t>         Ratings</a:t>
            </a:r>
          </a:p>
        </p:txBody>
      </p:sp>
      <p:sp>
        <p:nvSpPr>
          <p:cNvPr id="6" name="Rounded Rectangle 5">
            <a:extLst>
              <a:ext uri="{FF2B5EF4-FFF2-40B4-BE49-F238E27FC236}">
                <a16:creationId xmlns:a16="http://schemas.microsoft.com/office/drawing/2014/main" id="{B643132B-5041-F86C-2DAB-70FBAC3A9A15}"/>
              </a:ext>
            </a:extLst>
          </p:cNvPr>
          <p:cNvSpPr/>
          <p:nvPr/>
        </p:nvSpPr>
        <p:spPr>
          <a:xfrm>
            <a:off x="10053802" y="2755007"/>
            <a:ext cx="1645920" cy="1644086"/>
          </a:xfrm>
          <a:prstGeom prst="roundRect">
            <a:avLst/>
          </a:prstGeom>
          <a:solidFill>
            <a:schemeClr val="tx2">
              <a:lumMod val="20000"/>
              <a:lumOff val="80000"/>
            </a:schemeClr>
          </a:solidFill>
          <a:ln/>
        </p:spPr>
        <p:style>
          <a:lnRef idx="1">
            <a:schemeClr val="accent5"/>
          </a:lnRef>
          <a:fillRef idx="2">
            <a:schemeClr val="accent5"/>
          </a:fillRef>
          <a:effectRef idx="1">
            <a:schemeClr val="accent5"/>
          </a:effectRef>
          <a:fontRef idx="minor">
            <a:schemeClr val="dk1"/>
          </a:fontRef>
        </p:style>
        <p:txBody>
          <a:bodyPr lIns="45720" tIns="45720" rIns="4572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Design: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 </a:t>
            </a:r>
          </a:p>
        </p:txBody>
      </p:sp>
      <p:sp>
        <p:nvSpPr>
          <p:cNvPr id="11" name="Rounded Rectangle 10">
            <a:extLst>
              <a:ext uri="{FF2B5EF4-FFF2-40B4-BE49-F238E27FC236}">
                <a16:creationId xmlns:a16="http://schemas.microsoft.com/office/drawing/2014/main" id="{A2F5AC36-EB55-1BB5-FD0D-A50678AEFAC1}"/>
              </a:ext>
            </a:extLst>
          </p:cNvPr>
          <p:cNvSpPr/>
          <p:nvPr/>
        </p:nvSpPr>
        <p:spPr>
          <a:xfrm>
            <a:off x="10053802" y="4575975"/>
            <a:ext cx="1645920" cy="1644085"/>
          </a:xfrm>
          <a:prstGeom prst="roundRect">
            <a:avLst/>
          </a:prstGeom>
          <a:solidFill>
            <a:schemeClr val="tx2">
              <a:lumMod val="20000"/>
              <a:lumOff val="80000"/>
            </a:schemeClr>
          </a:solidFill>
        </p:spPr>
        <p:style>
          <a:lnRef idx="1">
            <a:schemeClr val="accent5"/>
          </a:lnRef>
          <a:fillRef idx="2">
            <a:schemeClr val="accent5"/>
          </a:fillRef>
          <a:effectRef idx="1">
            <a:schemeClr val="accent5"/>
          </a:effectRef>
          <a:fontRef idx="minor">
            <a:schemeClr val="dk1"/>
          </a:fontRef>
        </p:style>
        <p:txBody>
          <a:bodyPr lIns="45720" tIns="45720" rIns="4572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Implementation: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 </a:t>
            </a:r>
          </a:p>
        </p:txBody>
      </p:sp>
      <p:graphicFrame>
        <p:nvGraphicFramePr>
          <p:cNvPr id="7" name="Table 3">
            <a:extLst>
              <a:ext uri="{FF2B5EF4-FFF2-40B4-BE49-F238E27FC236}">
                <a16:creationId xmlns:a16="http://schemas.microsoft.com/office/drawing/2014/main" id="{F63AD2B5-68DB-E991-EC53-61CA3B948009}"/>
              </a:ext>
            </a:extLst>
          </p:cNvPr>
          <p:cNvGraphicFramePr>
            <a:graphicFrameLocks noGrp="1"/>
          </p:cNvGraphicFramePr>
          <p:nvPr>
            <p:extLst>
              <p:ext uri="{D42A27DB-BD31-4B8C-83A1-F6EECF244321}">
                <p14:modId xmlns:p14="http://schemas.microsoft.com/office/powerpoint/2010/main" val="3270868216"/>
              </p:ext>
            </p:extLst>
          </p:nvPr>
        </p:nvGraphicFramePr>
        <p:xfrm>
          <a:off x="545014" y="1915702"/>
          <a:ext cx="4811726" cy="4304358"/>
        </p:xfrm>
        <a:graphic>
          <a:graphicData uri="http://schemas.openxmlformats.org/drawingml/2006/table">
            <a:tbl>
              <a:tblPr firstRow="1" bandRow="1">
                <a:tableStyleId>{5C22544A-7EE6-4342-B048-85BDC9FD1C3A}</a:tableStyleId>
              </a:tblPr>
              <a:tblGrid>
                <a:gridCol w="2405863">
                  <a:extLst>
                    <a:ext uri="{9D8B030D-6E8A-4147-A177-3AD203B41FA5}">
                      <a16:colId xmlns:a16="http://schemas.microsoft.com/office/drawing/2014/main" val="1182033406"/>
                    </a:ext>
                  </a:extLst>
                </a:gridCol>
                <a:gridCol w="2405863">
                  <a:extLst>
                    <a:ext uri="{9D8B030D-6E8A-4147-A177-3AD203B41FA5}">
                      <a16:colId xmlns:a16="http://schemas.microsoft.com/office/drawing/2014/main" val="285368472"/>
                    </a:ext>
                  </a:extLst>
                </a:gridCol>
              </a:tblGrid>
              <a:tr h="888533">
                <a:tc>
                  <a:txBody>
                    <a:bodyPr/>
                    <a:lstStyle/>
                    <a:p>
                      <a:pPr algn="ctr"/>
                      <a:r>
                        <a:rPr lang="en-US" sz="1800" dirty="0">
                          <a:latin typeface="+mn-lt"/>
                        </a:rPr>
                        <a:t>Evidence of Design </a:t>
                      </a:r>
                    </a:p>
                    <a:p>
                      <a:pPr lvl="0" algn="ctr">
                        <a:buNone/>
                      </a:pPr>
                      <a:r>
                        <a:rPr lang="en-US" sz="1450" i="1" dirty="0">
                          <a:latin typeface="+mn-lt"/>
                        </a:rPr>
                        <a:t>(insert links below)</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u="none" strike="noStrike" spc="-70" baseline="0" noProof="0" dirty="0">
                          <a:latin typeface="+mn-lt"/>
                        </a:rPr>
                        <a:t>Implementation Evidence </a:t>
                      </a:r>
                      <a:r>
                        <a:rPr kumimoji="0" lang="en-US" sz="1450" b="1" i="1" u="none" strike="noStrike" kern="1200" cap="none" spc="0" normalizeH="0" baseline="0" noProof="0" dirty="0">
                          <a:ln>
                            <a:noFill/>
                          </a:ln>
                          <a:solidFill>
                            <a:prstClr val="white"/>
                          </a:solidFill>
                          <a:effectLst/>
                          <a:uLnTx/>
                          <a:uFillTx/>
                          <a:latin typeface="+mn-lt"/>
                          <a:ea typeface="+mn-ea"/>
                          <a:cs typeface="+mn-cs"/>
                        </a:rPr>
                        <a:t>(insert links below)</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i="1" spc="-40" baseline="0" dirty="0">
                        <a:latin typeface="+mn-lt"/>
                      </a:endParaRPr>
                    </a:p>
                  </a:txBody>
                  <a:tcPr/>
                </a:tc>
                <a:extLst>
                  <a:ext uri="{0D108BD9-81ED-4DB2-BD59-A6C34878D82A}">
                    <a16:rowId xmlns:a16="http://schemas.microsoft.com/office/drawing/2014/main" val="1744858797"/>
                  </a:ext>
                </a:extLst>
              </a:tr>
              <a:tr h="3415825">
                <a:tc>
                  <a:txBody>
                    <a:bodyPr/>
                    <a:lstStyle/>
                    <a:p>
                      <a:endParaRPr lang="en-US" dirty="0"/>
                    </a:p>
                  </a:txBody>
                  <a:tcPr>
                    <a:solidFill>
                      <a:schemeClr val="tx2">
                        <a:lumMod val="20000"/>
                        <a:lumOff val="80000"/>
                      </a:schemeClr>
                    </a:solidFill>
                  </a:tcPr>
                </a:tc>
                <a:tc>
                  <a:txBody>
                    <a:bodyPr/>
                    <a:lstStyle/>
                    <a:p>
                      <a:endParaRPr lang="en-US" dirty="0"/>
                    </a:p>
                  </a:txBody>
                  <a:tcPr>
                    <a:solidFill>
                      <a:schemeClr val="tx2">
                        <a:lumMod val="20000"/>
                        <a:lumOff val="80000"/>
                      </a:schemeClr>
                    </a:solidFill>
                  </a:tcPr>
                </a:tc>
                <a:extLst>
                  <a:ext uri="{0D108BD9-81ED-4DB2-BD59-A6C34878D82A}">
                    <a16:rowId xmlns:a16="http://schemas.microsoft.com/office/drawing/2014/main" val="3879764665"/>
                  </a:ext>
                </a:extLst>
              </a:tr>
            </a:tbl>
          </a:graphicData>
        </a:graphic>
      </p:graphicFrame>
      <p:graphicFrame>
        <p:nvGraphicFramePr>
          <p:cNvPr id="8" name="Table 7">
            <a:extLst>
              <a:ext uri="{FF2B5EF4-FFF2-40B4-BE49-F238E27FC236}">
                <a16:creationId xmlns:a16="http://schemas.microsoft.com/office/drawing/2014/main" id="{1E3CE7C1-2698-7626-74B5-B9C3DD81CCF0}"/>
              </a:ext>
            </a:extLst>
          </p:cNvPr>
          <p:cNvGraphicFramePr>
            <a:graphicFrameLocks noGrp="1"/>
          </p:cNvGraphicFramePr>
          <p:nvPr>
            <p:extLst>
              <p:ext uri="{D42A27DB-BD31-4B8C-83A1-F6EECF244321}">
                <p14:modId xmlns:p14="http://schemas.microsoft.com/office/powerpoint/2010/main" val="1583519911"/>
              </p:ext>
            </p:extLst>
          </p:nvPr>
        </p:nvGraphicFramePr>
        <p:xfrm>
          <a:off x="5613798" y="1915702"/>
          <a:ext cx="4182945" cy="4304358"/>
        </p:xfrm>
        <a:graphic>
          <a:graphicData uri="http://schemas.openxmlformats.org/drawingml/2006/table">
            <a:tbl>
              <a:tblPr firstRow="1" bandRow="1">
                <a:tableStyleId>{5C22544A-7EE6-4342-B048-85BDC9FD1C3A}</a:tableStyleId>
              </a:tblPr>
              <a:tblGrid>
                <a:gridCol w="2089121">
                  <a:extLst>
                    <a:ext uri="{9D8B030D-6E8A-4147-A177-3AD203B41FA5}">
                      <a16:colId xmlns:a16="http://schemas.microsoft.com/office/drawing/2014/main" val="1468297184"/>
                    </a:ext>
                  </a:extLst>
                </a:gridCol>
                <a:gridCol w="2093824">
                  <a:extLst>
                    <a:ext uri="{9D8B030D-6E8A-4147-A177-3AD203B41FA5}">
                      <a16:colId xmlns:a16="http://schemas.microsoft.com/office/drawing/2014/main" val="848919306"/>
                    </a:ext>
                  </a:extLst>
                </a:gridCol>
              </a:tblGrid>
              <a:tr h="888533">
                <a:tc>
                  <a:txBody>
                    <a:bodyPr/>
                    <a:lstStyle/>
                    <a:p>
                      <a:pPr algn="ctr"/>
                      <a:r>
                        <a:rPr lang="en-US" sz="1800" dirty="0">
                          <a:latin typeface="+mn-lt"/>
                        </a:rPr>
                        <a:t>Relative Program Strengths </a:t>
                      </a:r>
                    </a:p>
                  </a:txBody>
                  <a:tcPr/>
                </a:tc>
                <a:tc>
                  <a:txBody>
                    <a:bodyPr/>
                    <a:lstStyle/>
                    <a:p>
                      <a:pPr lvl="0" algn="ctr">
                        <a:buNone/>
                      </a:pPr>
                      <a:r>
                        <a:rPr lang="en-US" sz="1800" dirty="0">
                          <a:latin typeface="+mn-lt"/>
                        </a:rPr>
                        <a:t>Growth Opportunities</a:t>
                      </a:r>
                    </a:p>
                  </a:txBody>
                  <a:tcPr/>
                </a:tc>
                <a:extLst>
                  <a:ext uri="{0D108BD9-81ED-4DB2-BD59-A6C34878D82A}">
                    <a16:rowId xmlns:a16="http://schemas.microsoft.com/office/drawing/2014/main" val="3673525508"/>
                  </a:ext>
                </a:extLst>
              </a:tr>
              <a:tr h="3415825">
                <a:tc>
                  <a:txBody>
                    <a:bodyPr/>
                    <a:lstStyle/>
                    <a:p>
                      <a:endParaRPr lang="en-US" dirty="0"/>
                    </a:p>
                  </a:txBody>
                  <a:tcPr>
                    <a:solidFill>
                      <a:schemeClr val="tx2">
                        <a:lumMod val="20000"/>
                        <a:lumOff val="80000"/>
                      </a:schemeClr>
                    </a:solidFill>
                  </a:tcPr>
                </a:tc>
                <a:tc>
                  <a:txBody>
                    <a:bodyPr/>
                    <a:lstStyle/>
                    <a:p>
                      <a:pPr lvl="0">
                        <a:buNone/>
                      </a:pPr>
                      <a:endParaRPr lang="en-US" dirty="0"/>
                    </a:p>
                  </a:txBody>
                  <a:tcPr>
                    <a:solidFill>
                      <a:schemeClr val="tx2">
                        <a:lumMod val="20000"/>
                        <a:lumOff val="80000"/>
                      </a:schemeClr>
                    </a:solidFill>
                  </a:tcPr>
                </a:tc>
                <a:extLst>
                  <a:ext uri="{0D108BD9-81ED-4DB2-BD59-A6C34878D82A}">
                    <a16:rowId xmlns:a16="http://schemas.microsoft.com/office/drawing/2014/main" val="921349258"/>
                  </a:ext>
                </a:extLst>
              </a:tr>
            </a:tbl>
          </a:graphicData>
        </a:graphic>
      </p:graphicFrame>
    </p:spTree>
    <p:extLst>
      <p:ext uri="{BB962C8B-B14F-4D97-AF65-F5344CB8AC3E}">
        <p14:creationId xmlns:p14="http://schemas.microsoft.com/office/powerpoint/2010/main" val="37094908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D3A9E-C821-4854-17A8-9DFE2A104DF0}"/>
              </a:ext>
            </a:extLst>
          </p:cNvPr>
          <p:cNvSpPr>
            <a:spLocks noGrp="1"/>
          </p:cNvSpPr>
          <p:nvPr>
            <p:ph type="title"/>
          </p:nvPr>
        </p:nvSpPr>
        <p:spPr>
          <a:xfrm>
            <a:off x="545014" y="365125"/>
            <a:ext cx="10808786" cy="522000"/>
          </a:xfrm>
        </p:spPr>
        <p:txBody>
          <a:bodyPr>
            <a:normAutofit fontScale="90000"/>
          </a:bodyPr>
          <a:lstStyle/>
          <a:p>
            <a:r>
              <a:rPr lang="en-US" b="1" dirty="0">
                <a:cs typeface="Calibri Light"/>
              </a:rPr>
              <a:t>3.4 Integration with Clinical Experience</a:t>
            </a:r>
            <a:endParaRPr lang="en-US" b="1" dirty="0"/>
          </a:p>
        </p:txBody>
      </p:sp>
      <p:sp>
        <p:nvSpPr>
          <p:cNvPr id="4" name="TextBox 3">
            <a:extLst>
              <a:ext uri="{FF2B5EF4-FFF2-40B4-BE49-F238E27FC236}">
                <a16:creationId xmlns:a16="http://schemas.microsoft.com/office/drawing/2014/main" id="{9A6DBA9E-3B8F-7269-A8D3-253272FB5579}"/>
              </a:ext>
            </a:extLst>
          </p:cNvPr>
          <p:cNvSpPr txBox="1"/>
          <p:nvPr/>
        </p:nvSpPr>
        <p:spPr>
          <a:xfrm>
            <a:off x="545014" y="885145"/>
            <a:ext cx="1110197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effectLst/>
                <a:latin typeface="Calibri" panose="020F0502020204030204" pitchFamily="34" charset="0"/>
                <a:ea typeface="Calibri" panose="020F0502020204030204" pitchFamily="34" charset="0"/>
                <a:cs typeface="Calibri" panose="020F0502020204030204" pitchFamily="34" charset="0"/>
              </a:rPr>
              <a:t>Coursework is intentionally and strategically aligned with clinical experiences to support candidates’ integration of research, theory, and practice.</a:t>
            </a:r>
            <a:r>
              <a:rPr lang="en-US" sz="1600" i="1" dirty="0">
                <a:effectLst/>
                <a:latin typeface="Calibri" panose="020F0502020204030204" pitchFamily="34" charset="0"/>
                <a:cs typeface="Calibri" panose="020F0502020204030204" pitchFamily="34" charset="0"/>
              </a:rPr>
              <a:t> </a:t>
            </a:r>
            <a:endParaRPr kumimoji="0" lang="en-US" sz="1650" b="0" i="1"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B525BD6D-2442-26AD-A411-5EE9A5048C56}"/>
              </a:ext>
            </a:extLst>
          </p:cNvPr>
          <p:cNvSpPr txBox="1"/>
          <p:nvPr/>
        </p:nvSpPr>
        <p:spPr>
          <a:xfrm>
            <a:off x="9933418" y="2006914"/>
            <a:ext cx="17663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72C4"/>
                </a:solidFill>
                <a:effectLst/>
                <a:uLnTx/>
                <a:uFillTx/>
                <a:latin typeface="Calibri" panose="020F0502020204030204"/>
                <a:ea typeface="+mn-ea"/>
                <a:cs typeface="Calibri"/>
              </a:rPr>
              <a:t>     Preliminary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72C4"/>
                </a:solidFill>
                <a:effectLst/>
                <a:uLnTx/>
                <a:uFillTx/>
                <a:latin typeface="Calibri" panose="020F0502020204030204"/>
                <a:ea typeface="+mn-ea"/>
                <a:cs typeface="Calibri"/>
              </a:rPr>
              <a:t>         Ratings</a:t>
            </a:r>
          </a:p>
        </p:txBody>
      </p:sp>
      <p:sp>
        <p:nvSpPr>
          <p:cNvPr id="6" name="Rounded Rectangle 5">
            <a:extLst>
              <a:ext uri="{FF2B5EF4-FFF2-40B4-BE49-F238E27FC236}">
                <a16:creationId xmlns:a16="http://schemas.microsoft.com/office/drawing/2014/main" id="{B643132B-5041-F86C-2DAB-70FBAC3A9A15}"/>
              </a:ext>
            </a:extLst>
          </p:cNvPr>
          <p:cNvSpPr/>
          <p:nvPr/>
        </p:nvSpPr>
        <p:spPr>
          <a:xfrm>
            <a:off x="10053802" y="2755007"/>
            <a:ext cx="1645920" cy="1644086"/>
          </a:xfrm>
          <a:prstGeom prst="roundRect">
            <a:avLst/>
          </a:prstGeom>
          <a:solidFill>
            <a:schemeClr val="tx2">
              <a:lumMod val="20000"/>
              <a:lumOff val="80000"/>
            </a:schemeClr>
          </a:solidFill>
          <a:ln/>
        </p:spPr>
        <p:style>
          <a:lnRef idx="1">
            <a:schemeClr val="accent5"/>
          </a:lnRef>
          <a:fillRef idx="2">
            <a:schemeClr val="accent5"/>
          </a:fillRef>
          <a:effectRef idx="1">
            <a:schemeClr val="accent5"/>
          </a:effectRef>
          <a:fontRef idx="minor">
            <a:schemeClr val="dk1"/>
          </a:fontRef>
        </p:style>
        <p:txBody>
          <a:bodyPr lIns="45720" tIns="45720" rIns="4572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Design: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 </a:t>
            </a:r>
          </a:p>
        </p:txBody>
      </p:sp>
      <p:sp>
        <p:nvSpPr>
          <p:cNvPr id="11" name="Rounded Rectangle 10">
            <a:extLst>
              <a:ext uri="{FF2B5EF4-FFF2-40B4-BE49-F238E27FC236}">
                <a16:creationId xmlns:a16="http://schemas.microsoft.com/office/drawing/2014/main" id="{A2F5AC36-EB55-1BB5-FD0D-A50678AEFAC1}"/>
              </a:ext>
            </a:extLst>
          </p:cNvPr>
          <p:cNvSpPr/>
          <p:nvPr/>
        </p:nvSpPr>
        <p:spPr>
          <a:xfrm>
            <a:off x="10053802" y="4575975"/>
            <a:ext cx="1645920" cy="1644085"/>
          </a:xfrm>
          <a:prstGeom prst="roundRect">
            <a:avLst/>
          </a:prstGeom>
          <a:solidFill>
            <a:schemeClr val="tx2">
              <a:lumMod val="20000"/>
              <a:lumOff val="80000"/>
            </a:schemeClr>
          </a:solidFill>
        </p:spPr>
        <p:style>
          <a:lnRef idx="1">
            <a:schemeClr val="accent5"/>
          </a:lnRef>
          <a:fillRef idx="2">
            <a:schemeClr val="accent5"/>
          </a:fillRef>
          <a:effectRef idx="1">
            <a:schemeClr val="accent5"/>
          </a:effectRef>
          <a:fontRef idx="minor">
            <a:schemeClr val="dk1"/>
          </a:fontRef>
        </p:style>
        <p:txBody>
          <a:bodyPr lIns="45720" tIns="45720" rIns="4572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Implementation: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 </a:t>
            </a:r>
          </a:p>
        </p:txBody>
      </p:sp>
      <p:graphicFrame>
        <p:nvGraphicFramePr>
          <p:cNvPr id="7" name="Table 3">
            <a:extLst>
              <a:ext uri="{FF2B5EF4-FFF2-40B4-BE49-F238E27FC236}">
                <a16:creationId xmlns:a16="http://schemas.microsoft.com/office/drawing/2014/main" id="{3DAC337F-3EF1-55E4-BD51-ECA1DABD0E50}"/>
              </a:ext>
            </a:extLst>
          </p:cNvPr>
          <p:cNvGraphicFramePr>
            <a:graphicFrameLocks noGrp="1"/>
          </p:cNvGraphicFramePr>
          <p:nvPr>
            <p:extLst>
              <p:ext uri="{D42A27DB-BD31-4B8C-83A1-F6EECF244321}">
                <p14:modId xmlns:p14="http://schemas.microsoft.com/office/powerpoint/2010/main" val="3270868216"/>
              </p:ext>
            </p:extLst>
          </p:nvPr>
        </p:nvGraphicFramePr>
        <p:xfrm>
          <a:off x="545014" y="1915702"/>
          <a:ext cx="4811726" cy="4304358"/>
        </p:xfrm>
        <a:graphic>
          <a:graphicData uri="http://schemas.openxmlformats.org/drawingml/2006/table">
            <a:tbl>
              <a:tblPr firstRow="1" bandRow="1">
                <a:tableStyleId>{5C22544A-7EE6-4342-B048-85BDC9FD1C3A}</a:tableStyleId>
              </a:tblPr>
              <a:tblGrid>
                <a:gridCol w="2405863">
                  <a:extLst>
                    <a:ext uri="{9D8B030D-6E8A-4147-A177-3AD203B41FA5}">
                      <a16:colId xmlns:a16="http://schemas.microsoft.com/office/drawing/2014/main" val="1182033406"/>
                    </a:ext>
                  </a:extLst>
                </a:gridCol>
                <a:gridCol w="2405863">
                  <a:extLst>
                    <a:ext uri="{9D8B030D-6E8A-4147-A177-3AD203B41FA5}">
                      <a16:colId xmlns:a16="http://schemas.microsoft.com/office/drawing/2014/main" val="285368472"/>
                    </a:ext>
                  </a:extLst>
                </a:gridCol>
              </a:tblGrid>
              <a:tr h="888533">
                <a:tc>
                  <a:txBody>
                    <a:bodyPr/>
                    <a:lstStyle/>
                    <a:p>
                      <a:pPr algn="ctr"/>
                      <a:r>
                        <a:rPr lang="en-US" sz="1800" dirty="0">
                          <a:latin typeface="+mn-lt"/>
                        </a:rPr>
                        <a:t>Evidence of Design </a:t>
                      </a:r>
                    </a:p>
                    <a:p>
                      <a:pPr lvl="0" algn="ctr">
                        <a:buNone/>
                      </a:pPr>
                      <a:r>
                        <a:rPr lang="en-US" sz="1450" i="1" dirty="0">
                          <a:latin typeface="+mn-lt"/>
                        </a:rPr>
                        <a:t>(insert links below)</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u="none" strike="noStrike" spc="-70" baseline="0" noProof="0" dirty="0">
                          <a:latin typeface="+mn-lt"/>
                        </a:rPr>
                        <a:t>Implementation Evidence </a:t>
                      </a:r>
                      <a:r>
                        <a:rPr kumimoji="0" lang="en-US" sz="1450" b="1" i="1" u="none" strike="noStrike" kern="1200" cap="none" spc="0" normalizeH="0" baseline="0" noProof="0" dirty="0">
                          <a:ln>
                            <a:noFill/>
                          </a:ln>
                          <a:solidFill>
                            <a:prstClr val="white"/>
                          </a:solidFill>
                          <a:effectLst/>
                          <a:uLnTx/>
                          <a:uFillTx/>
                          <a:latin typeface="+mn-lt"/>
                          <a:ea typeface="+mn-ea"/>
                          <a:cs typeface="+mn-cs"/>
                        </a:rPr>
                        <a:t>(insert links below)</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i="1" spc="-40" baseline="0" dirty="0">
                        <a:latin typeface="+mn-lt"/>
                      </a:endParaRPr>
                    </a:p>
                  </a:txBody>
                  <a:tcPr/>
                </a:tc>
                <a:extLst>
                  <a:ext uri="{0D108BD9-81ED-4DB2-BD59-A6C34878D82A}">
                    <a16:rowId xmlns:a16="http://schemas.microsoft.com/office/drawing/2014/main" val="1744858797"/>
                  </a:ext>
                </a:extLst>
              </a:tr>
              <a:tr h="3415825">
                <a:tc>
                  <a:txBody>
                    <a:bodyPr/>
                    <a:lstStyle/>
                    <a:p>
                      <a:endParaRPr lang="en-US" dirty="0"/>
                    </a:p>
                  </a:txBody>
                  <a:tcPr>
                    <a:solidFill>
                      <a:schemeClr val="tx2">
                        <a:lumMod val="20000"/>
                        <a:lumOff val="80000"/>
                      </a:schemeClr>
                    </a:solidFill>
                  </a:tcPr>
                </a:tc>
                <a:tc>
                  <a:txBody>
                    <a:bodyPr/>
                    <a:lstStyle/>
                    <a:p>
                      <a:endParaRPr lang="en-US" dirty="0"/>
                    </a:p>
                  </a:txBody>
                  <a:tcPr>
                    <a:solidFill>
                      <a:schemeClr val="tx2">
                        <a:lumMod val="20000"/>
                        <a:lumOff val="80000"/>
                      </a:schemeClr>
                    </a:solidFill>
                  </a:tcPr>
                </a:tc>
                <a:extLst>
                  <a:ext uri="{0D108BD9-81ED-4DB2-BD59-A6C34878D82A}">
                    <a16:rowId xmlns:a16="http://schemas.microsoft.com/office/drawing/2014/main" val="3879764665"/>
                  </a:ext>
                </a:extLst>
              </a:tr>
            </a:tbl>
          </a:graphicData>
        </a:graphic>
      </p:graphicFrame>
      <p:graphicFrame>
        <p:nvGraphicFramePr>
          <p:cNvPr id="8" name="Table 7">
            <a:extLst>
              <a:ext uri="{FF2B5EF4-FFF2-40B4-BE49-F238E27FC236}">
                <a16:creationId xmlns:a16="http://schemas.microsoft.com/office/drawing/2014/main" id="{F0F79C0C-EFEB-92B3-7AED-02C4BAA92BE6}"/>
              </a:ext>
            </a:extLst>
          </p:cNvPr>
          <p:cNvGraphicFramePr>
            <a:graphicFrameLocks noGrp="1"/>
          </p:cNvGraphicFramePr>
          <p:nvPr>
            <p:extLst>
              <p:ext uri="{D42A27DB-BD31-4B8C-83A1-F6EECF244321}">
                <p14:modId xmlns:p14="http://schemas.microsoft.com/office/powerpoint/2010/main" val="1583519911"/>
              </p:ext>
            </p:extLst>
          </p:nvPr>
        </p:nvGraphicFramePr>
        <p:xfrm>
          <a:off x="5613798" y="1915702"/>
          <a:ext cx="4182945" cy="4304358"/>
        </p:xfrm>
        <a:graphic>
          <a:graphicData uri="http://schemas.openxmlformats.org/drawingml/2006/table">
            <a:tbl>
              <a:tblPr firstRow="1" bandRow="1">
                <a:tableStyleId>{5C22544A-7EE6-4342-B048-85BDC9FD1C3A}</a:tableStyleId>
              </a:tblPr>
              <a:tblGrid>
                <a:gridCol w="2089121">
                  <a:extLst>
                    <a:ext uri="{9D8B030D-6E8A-4147-A177-3AD203B41FA5}">
                      <a16:colId xmlns:a16="http://schemas.microsoft.com/office/drawing/2014/main" val="1468297184"/>
                    </a:ext>
                  </a:extLst>
                </a:gridCol>
                <a:gridCol w="2093824">
                  <a:extLst>
                    <a:ext uri="{9D8B030D-6E8A-4147-A177-3AD203B41FA5}">
                      <a16:colId xmlns:a16="http://schemas.microsoft.com/office/drawing/2014/main" val="848919306"/>
                    </a:ext>
                  </a:extLst>
                </a:gridCol>
              </a:tblGrid>
              <a:tr h="888533">
                <a:tc>
                  <a:txBody>
                    <a:bodyPr/>
                    <a:lstStyle/>
                    <a:p>
                      <a:pPr algn="ctr"/>
                      <a:r>
                        <a:rPr lang="en-US" sz="1800" dirty="0">
                          <a:latin typeface="+mn-lt"/>
                        </a:rPr>
                        <a:t>Relative Program Strengths </a:t>
                      </a:r>
                    </a:p>
                  </a:txBody>
                  <a:tcPr/>
                </a:tc>
                <a:tc>
                  <a:txBody>
                    <a:bodyPr/>
                    <a:lstStyle/>
                    <a:p>
                      <a:pPr lvl="0" algn="ctr">
                        <a:buNone/>
                      </a:pPr>
                      <a:r>
                        <a:rPr lang="en-US" sz="1800" dirty="0">
                          <a:latin typeface="+mn-lt"/>
                        </a:rPr>
                        <a:t>Growth Opportunities</a:t>
                      </a:r>
                    </a:p>
                  </a:txBody>
                  <a:tcPr/>
                </a:tc>
                <a:extLst>
                  <a:ext uri="{0D108BD9-81ED-4DB2-BD59-A6C34878D82A}">
                    <a16:rowId xmlns:a16="http://schemas.microsoft.com/office/drawing/2014/main" val="3673525508"/>
                  </a:ext>
                </a:extLst>
              </a:tr>
              <a:tr h="3415825">
                <a:tc>
                  <a:txBody>
                    <a:bodyPr/>
                    <a:lstStyle/>
                    <a:p>
                      <a:endParaRPr lang="en-US" dirty="0"/>
                    </a:p>
                  </a:txBody>
                  <a:tcPr>
                    <a:solidFill>
                      <a:schemeClr val="tx2">
                        <a:lumMod val="20000"/>
                        <a:lumOff val="80000"/>
                      </a:schemeClr>
                    </a:solidFill>
                  </a:tcPr>
                </a:tc>
                <a:tc>
                  <a:txBody>
                    <a:bodyPr/>
                    <a:lstStyle/>
                    <a:p>
                      <a:pPr lvl="0">
                        <a:buNone/>
                      </a:pPr>
                      <a:endParaRPr lang="en-US" dirty="0"/>
                    </a:p>
                  </a:txBody>
                  <a:tcPr>
                    <a:solidFill>
                      <a:schemeClr val="tx2">
                        <a:lumMod val="20000"/>
                        <a:lumOff val="80000"/>
                      </a:schemeClr>
                    </a:solidFill>
                  </a:tcPr>
                </a:tc>
                <a:extLst>
                  <a:ext uri="{0D108BD9-81ED-4DB2-BD59-A6C34878D82A}">
                    <a16:rowId xmlns:a16="http://schemas.microsoft.com/office/drawing/2014/main" val="921349258"/>
                  </a:ext>
                </a:extLst>
              </a:tr>
            </a:tbl>
          </a:graphicData>
        </a:graphic>
      </p:graphicFrame>
    </p:spTree>
    <p:extLst>
      <p:ext uri="{BB962C8B-B14F-4D97-AF65-F5344CB8AC3E}">
        <p14:creationId xmlns:p14="http://schemas.microsoft.com/office/powerpoint/2010/main" val="8517884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D3A9E-C821-4854-17A8-9DFE2A104DF0}"/>
              </a:ext>
            </a:extLst>
          </p:cNvPr>
          <p:cNvSpPr>
            <a:spLocks noGrp="1"/>
          </p:cNvSpPr>
          <p:nvPr>
            <p:ph type="title"/>
          </p:nvPr>
        </p:nvSpPr>
        <p:spPr>
          <a:xfrm>
            <a:off x="545014" y="365125"/>
            <a:ext cx="10808786" cy="522000"/>
          </a:xfrm>
        </p:spPr>
        <p:txBody>
          <a:bodyPr>
            <a:normAutofit fontScale="90000"/>
          </a:bodyPr>
          <a:lstStyle/>
          <a:p>
            <a:r>
              <a:rPr lang="en-US" b="1">
                <a:cs typeface="Calibri Light"/>
              </a:rPr>
              <a:t>3.5 Reflective Practices</a:t>
            </a:r>
            <a:endParaRPr lang="en-US" b="1"/>
          </a:p>
        </p:txBody>
      </p:sp>
      <p:sp>
        <p:nvSpPr>
          <p:cNvPr id="4" name="TextBox 3">
            <a:extLst>
              <a:ext uri="{FF2B5EF4-FFF2-40B4-BE49-F238E27FC236}">
                <a16:creationId xmlns:a16="http://schemas.microsoft.com/office/drawing/2014/main" id="{9A6DBA9E-3B8F-7269-A8D3-253272FB5579}"/>
              </a:ext>
            </a:extLst>
          </p:cNvPr>
          <p:cNvSpPr txBox="1"/>
          <p:nvPr/>
        </p:nvSpPr>
        <p:spPr>
          <a:xfrm>
            <a:off x="545014" y="885145"/>
            <a:ext cx="11101971" cy="8540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50" b="0" i="1" u="none" strike="noStrike" kern="1200" cap="none" spc="0" normalizeH="0" baseline="0" noProof="0" dirty="0">
                <a:ln>
                  <a:noFill/>
                </a:ln>
                <a:solidFill>
                  <a:prstClr val="black">
                    <a:lumMod val="75000"/>
                    <a:lumOff val="25000"/>
                  </a:prstClr>
                </a:solidFill>
                <a:effectLst/>
                <a:uLnTx/>
                <a:uFillTx/>
                <a:latin typeface="Calibri" panose="020F0502020204030204"/>
                <a:ea typeface="+mn-lt"/>
                <a:cs typeface="Calibri" panose="020F0502020204030204"/>
              </a:rPr>
              <a:t>Courses incorporate frequent opportunities for reflection—including reflection on candidates’ implicit biases and equity mindsets—to develop the essential habits of self-examination, ongoing personal growth, and continuous improvement of practice. </a:t>
            </a:r>
            <a:endParaRPr kumimoji="0" lang="en-US" sz="1650" b="0" i="1"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525BD6D-2442-26AD-A411-5EE9A5048C56}"/>
              </a:ext>
            </a:extLst>
          </p:cNvPr>
          <p:cNvSpPr txBox="1"/>
          <p:nvPr/>
        </p:nvSpPr>
        <p:spPr>
          <a:xfrm>
            <a:off x="9933418" y="2006914"/>
            <a:ext cx="17663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72C4"/>
                </a:solidFill>
                <a:effectLst/>
                <a:uLnTx/>
                <a:uFillTx/>
                <a:latin typeface="Calibri" panose="020F0502020204030204"/>
                <a:ea typeface="+mn-ea"/>
                <a:cs typeface="Calibri"/>
              </a:rPr>
              <a:t>     Preliminary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72C4"/>
                </a:solidFill>
                <a:effectLst/>
                <a:uLnTx/>
                <a:uFillTx/>
                <a:latin typeface="Calibri" panose="020F0502020204030204"/>
                <a:ea typeface="+mn-ea"/>
                <a:cs typeface="Calibri"/>
              </a:rPr>
              <a:t>         Ratings</a:t>
            </a:r>
          </a:p>
        </p:txBody>
      </p:sp>
      <p:sp>
        <p:nvSpPr>
          <p:cNvPr id="6" name="Rounded Rectangle 5">
            <a:extLst>
              <a:ext uri="{FF2B5EF4-FFF2-40B4-BE49-F238E27FC236}">
                <a16:creationId xmlns:a16="http://schemas.microsoft.com/office/drawing/2014/main" id="{B643132B-5041-F86C-2DAB-70FBAC3A9A15}"/>
              </a:ext>
            </a:extLst>
          </p:cNvPr>
          <p:cNvSpPr/>
          <p:nvPr/>
        </p:nvSpPr>
        <p:spPr>
          <a:xfrm>
            <a:off x="10053802" y="2755007"/>
            <a:ext cx="1645920" cy="1644086"/>
          </a:xfrm>
          <a:prstGeom prst="roundRect">
            <a:avLst/>
          </a:prstGeom>
          <a:solidFill>
            <a:schemeClr val="tx2">
              <a:lumMod val="20000"/>
              <a:lumOff val="80000"/>
            </a:schemeClr>
          </a:solidFill>
          <a:ln/>
        </p:spPr>
        <p:style>
          <a:lnRef idx="1">
            <a:schemeClr val="accent5"/>
          </a:lnRef>
          <a:fillRef idx="2">
            <a:schemeClr val="accent5"/>
          </a:fillRef>
          <a:effectRef idx="1">
            <a:schemeClr val="accent5"/>
          </a:effectRef>
          <a:fontRef idx="minor">
            <a:schemeClr val="dk1"/>
          </a:fontRef>
        </p:style>
        <p:txBody>
          <a:bodyPr lIns="45720" tIns="45720" rIns="4572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Design: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 </a:t>
            </a:r>
          </a:p>
        </p:txBody>
      </p:sp>
      <p:sp>
        <p:nvSpPr>
          <p:cNvPr id="11" name="Rounded Rectangle 10">
            <a:extLst>
              <a:ext uri="{FF2B5EF4-FFF2-40B4-BE49-F238E27FC236}">
                <a16:creationId xmlns:a16="http://schemas.microsoft.com/office/drawing/2014/main" id="{A2F5AC36-EB55-1BB5-FD0D-A50678AEFAC1}"/>
              </a:ext>
            </a:extLst>
          </p:cNvPr>
          <p:cNvSpPr/>
          <p:nvPr/>
        </p:nvSpPr>
        <p:spPr>
          <a:xfrm>
            <a:off x="10053802" y="4575975"/>
            <a:ext cx="1645920" cy="1644085"/>
          </a:xfrm>
          <a:prstGeom prst="roundRect">
            <a:avLst/>
          </a:prstGeom>
          <a:solidFill>
            <a:schemeClr val="tx2">
              <a:lumMod val="20000"/>
              <a:lumOff val="80000"/>
            </a:schemeClr>
          </a:solidFill>
        </p:spPr>
        <p:style>
          <a:lnRef idx="1">
            <a:schemeClr val="accent5"/>
          </a:lnRef>
          <a:fillRef idx="2">
            <a:schemeClr val="accent5"/>
          </a:fillRef>
          <a:effectRef idx="1">
            <a:schemeClr val="accent5"/>
          </a:effectRef>
          <a:fontRef idx="minor">
            <a:schemeClr val="dk1"/>
          </a:fontRef>
        </p:style>
        <p:txBody>
          <a:bodyPr lIns="45720" tIns="45720" rIns="4572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Implementation: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 </a:t>
            </a:r>
          </a:p>
        </p:txBody>
      </p:sp>
      <p:graphicFrame>
        <p:nvGraphicFramePr>
          <p:cNvPr id="7" name="Table 3">
            <a:extLst>
              <a:ext uri="{FF2B5EF4-FFF2-40B4-BE49-F238E27FC236}">
                <a16:creationId xmlns:a16="http://schemas.microsoft.com/office/drawing/2014/main" id="{0EC13A51-308F-969E-2C87-7E76073B1AC8}"/>
              </a:ext>
            </a:extLst>
          </p:cNvPr>
          <p:cNvGraphicFramePr>
            <a:graphicFrameLocks noGrp="1"/>
          </p:cNvGraphicFramePr>
          <p:nvPr>
            <p:extLst>
              <p:ext uri="{D42A27DB-BD31-4B8C-83A1-F6EECF244321}">
                <p14:modId xmlns:p14="http://schemas.microsoft.com/office/powerpoint/2010/main" val="3270868216"/>
              </p:ext>
            </p:extLst>
          </p:nvPr>
        </p:nvGraphicFramePr>
        <p:xfrm>
          <a:off x="545014" y="1915702"/>
          <a:ext cx="4811726" cy="4304358"/>
        </p:xfrm>
        <a:graphic>
          <a:graphicData uri="http://schemas.openxmlformats.org/drawingml/2006/table">
            <a:tbl>
              <a:tblPr firstRow="1" bandRow="1">
                <a:tableStyleId>{5C22544A-7EE6-4342-B048-85BDC9FD1C3A}</a:tableStyleId>
              </a:tblPr>
              <a:tblGrid>
                <a:gridCol w="2405863">
                  <a:extLst>
                    <a:ext uri="{9D8B030D-6E8A-4147-A177-3AD203B41FA5}">
                      <a16:colId xmlns:a16="http://schemas.microsoft.com/office/drawing/2014/main" val="1182033406"/>
                    </a:ext>
                  </a:extLst>
                </a:gridCol>
                <a:gridCol w="2405863">
                  <a:extLst>
                    <a:ext uri="{9D8B030D-6E8A-4147-A177-3AD203B41FA5}">
                      <a16:colId xmlns:a16="http://schemas.microsoft.com/office/drawing/2014/main" val="285368472"/>
                    </a:ext>
                  </a:extLst>
                </a:gridCol>
              </a:tblGrid>
              <a:tr h="888533">
                <a:tc>
                  <a:txBody>
                    <a:bodyPr/>
                    <a:lstStyle/>
                    <a:p>
                      <a:pPr algn="ctr"/>
                      <a:r>
                        <a:rPr lang="en-US" sz="1800" dirty="0">
                          <a:latin typeface="+mn-lt"/>
                        </a:rPr>
                        <a:t>Evidence of Design </a:t>
                      </a:r>
                    </a:p>
                    <a:p>
                      <a:pPr lvl="0" algn="ctr">
                        <a:buNone/>
                      </a:pPr>
                      <a:r>
                        <a:rPr lang="en-US" sz="1450" i="1" dirty="0">
                          <a:latin typeface="+mn-lt"/>
                        </a:rPr>
                        <a:t>(insert links below)</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u="none" strike="noStrike" spc="-70" baseline="0" noProof="0" dirty="0">
                          <a:latin typeface="+mn-lt"/>
                        </a:rPr>
                        <a:t>Implementation Evidence </a:t>
                      </a:r>
                      <a:r>
                        <a:rPr kumimoji="0" lang="en-US" sz="1450" b="1" i="1" u="none" strike="noStrike" kern="1200" cap="none" spc="0" normalizeH="0" baseline="0" noProof="0" dirty="0">
                          <a:ln>
                            <a:noFill/>
                          </a:ln>
                          <a:solidFill>
                            <a:prstClr val="white"/>
                          </a:solidFill>
                          <a:effectLst/>
                          <a:uLnTx/>
                          <a:uFillTx/>
                          <a:latin typeface="+mn-lt"/>
                          <a:ea typeface="+mn-ea"/>
                          <a:cs typeface="+mn-cs"/>
                        </a:rPr>
                        <a:t>(insert links below)</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i="1" spc="-40" baseline="0" dirty="0">
                        <a:latin typeface="+mn-lt"/>
                      </a:endParaRPr>
                    </a:p>
                  </a:txBody>
                  <a:tcPr/>
                </a:tc>
                <a:extLst>
                  <a:ext uri="{0D108BD9-81ED-4DB2-BD59-A6C34878D82A}">
                    <a16:rowId xmlns:a16="http://schemas.microsoft.com/office/drawing/2014/main" val="1744858797"/>
                  </a:ext>
                </a:extLst>
              </a:tr>
              <a:tr h="3415825">
                <a:tc>
                  <a:txBody>
                    <a:bodyPr/>
                    <a:lstStyle/>
                    <a:p>
                      <a:endParaRPr lang="en-US" dirty="0"/>
                    </a:p>
                  </a:txBody>
                  <a:tcPr>
                    <a:solidFill>
                      <a:schemeClr val="tx2">
                        <a:lumMod val="20000"/>
                        <a:lumOff val="80000"/>
                      </a:schemeClr>
                    </a:solidFill>
                  </a:tcPr>
                </a:tc>
                <a:tc>
                  <a:txBody>
                    <a:bodyPr/>
                    <a:lstStyle/>
                    <a:p>
                      <a:endParaRPr lang="en-US" dirty="0"/>
                    </a:p>
                  </a:txBody>
                  <a:tcPr>
                    <a:solidFill>
                      <a:schemeClr val="tx2">
                        <a:lumMod val="20000"/>
                        <a:lumOff val="80000"/>
                      </a:schemeClr>
                    </a:solidFill>
                  </a:tcPr>
                </a:tc>
                <a:extLst>
                  <a:ext uri="{0D108BD9-81ED-4DB2-BD59-A6C34878D82A}">
                    <a16:rowId xmlns:a16="http://schemas.microsoft.com/office/drawing/2014/main" val="3879764665"/>
                  </a:ext>
                </a:extLst>
              </a:tr>
            </a:tbl>
          </a:graphicData>
        </a:graphic>
      </p:graphicFrame>
      <p:graphicFrame>
        <p:nvGraphicFramePr>
          <p:cNvPr id="8" name="Table 7">
            <a:extLst>
              <a:ext uri="{FF2B5EF4-FFF2-40B4-BE49-F238E27FC236}">
                <a16:creationId xmlns:a16="http://schemas.microsoft.com/office/drawing/2014/main" id="{7A6B70E8-E062-6746-5562-AFCFF0799C24}"/>
              </a:ext>
            </a:extLst>
          </p:cNvPr>
          <p:cNvGraphicFramePr>
            <a:graphicFrameLocks noGrp="1"/>
          </p:cNvGraphicFramePr>
          <p:nvPr>
            <p:extLst>
              <p:ext uri="{D42A27DB-BD31-4B8C-83A1-F6EECF244321}">
                <p14:modId xmlns:p14="http://schemas.microsoft.com/office/powerpoint/2010/main" val="1583519911"/>
              </p:ext>
            </p:extLst>
          </p:nvPr>
        </p:nvGraphicFramePr>
        <p:xfrm>
          <a:off x="5613798" y="1915702"/>
          <a:ext cx="4182945" cy="4304358"/>
        </p:xfrm>
        <a:graphic>
          <a:graphicData uri="http://schemas.openxmlformats.org/drawingml/2006/table">
            <a:tbl>
              <a:tblPr firstRow="1" bandRow="1">
                <a:tableStyleId>{5C22544A-7EE6-4342-B048-85BDC9FD1C3A}</a:tableStyleId>
              </a:tblPr>
              <a:tblGrid>
                <a:gridCol w="2089121">
                  <a:extLst>
                    <a:ext uri="{9D8B030D-6E8A-4147-A177-3AD203B41FA5}">
                      <a16:colId xmlns:a16="http://schemas.microsoft.com/office/drawing/2014/main" val="1468297184"/>
                    </a:ext>
                  </a:extLst>
                </a:gridCol>
                <a:gridCol w="2093824">
                  <a:extLst>
                    <a:ext uri="{9D8B030D-6E8A-4147-A177-3AD203B41FA5}">
                      <a16:colId xmlns:a16="http://schemas.microsoft.com/office/drawing/2014/main" val="848919306"/>
                    </a:ext>
                  </a:extLst>
                </a:gridCol>
              </a:tblGrid>
              <a:tr h="888533">
                <a:tc>
                  <a:txBody>
                    <a:bodyPr/>
                    <a:lstStyle/>
                    <a:p>
                      <a:pPr algn="ctr"/>
                      <a:r>
                        <a:rPr lang="en-US" sz="1800" dirty="0">
                          <a:latin typeface="+mn-lt"/>
                        </a:rPr>
                        <a:t>Relative Program Strengths </a:t>
                      </a:r>
                    </a:p>
                  </a:txBody>
                  <a:tcPr/>
                </a:tc>
                <a:tc>
                  <a:txBody>
                    <a:bodyPr/>
                    <a:lstStyle/>
                    <a:p>
                      <a:pPr lvl="0" algn="ctr">
                        <a:buNone/>
                      </a:pPr>
                      <a:r>
                        <a:rPr lang="en-US" sz="1800" dirty="0">
                          <a:latin typeface="+mn-lt"/>
                        </a:rPr>
                        <a:t>Growth Opportunities</a:t>
                      </a:r>
                    </a:p>
                  </a:txBody>
                  <a:tcPr/>
                </a:tc>
                <a:extLst>
                  <a:ext uri="{0D108BD9-81ED-4DB2-BD59-A6C34878D82A}">
                    <a16:rowId xmlns:a16="http://schemas.microsoft.com/office/drawing/2014/main" val="3673525508"/>
                  </a:ext>
                </a:extLst>
              </a:tr>
              <a:tr h="3415825">
                <a:tc>
                  <a:txBody>
                    <a:bodyPr/>
                    <a:lstStyle/>
                    <a:p>
                      <a:endParaRPr lang="en-US" dirty="0"/>
                    </a:p>
                  </a:txBody>
                  <a:tcPr>
                    <a:solidFill>
                      <a:schemeClr val="tx2">
                        <a:lumMod val="20000"/>
                        <a:lumOff val="80000"/>
                      </a:schemeClr>
                    </a:solidFill>
                  </a:tcPr>
                </a:tc>
                <a:tc>
                  <a:txBody>
                    <a:bodyPr/>
                    <a:lstStyle/>
                    <a:p>
                      <a:pPr lvl="0">
                        <a:buNone/>
                      </a:pPr>
                      <a:endParaRPr lang="en-US" dirty="0"/>
                    </a:p>
                  </a:txBody>
                  <a:tcPr>
                    <a:solidFill>
                      <a:schemeClr val="tx2">
                        <a:lumMod val="20000"/>
                        <a:lumOff val="80000"/>
                      </a:schemeClr>
                    </a:solidFill>
                  </a:tcPr>
                </a:tc>
                <a:extLst>
                  <a:ext uri="{0D108BD9-81ED-4DB2-BD59-A6C34878D82A}">
                    <a16:rowId xmlns:a16="http://schemas.microsoft.com/office/drawing/2014/main" val="921349258"/>
                  </a:ext>
                </a:extLst>
              </a:tr>
            </a:tbl>
          </a:graphicData>
        </a:graphic>
      </p:graphicFrame>
    </p:spTree>
    <p:extLst>
      <p:ext uri="{BB962C8B-B14F-4D97-AF65-F5344CB8AC3E}">
        <p14:creationId xmlns:p14="http://schemas.microsoft.com/office/powerpoint/2010/main" val="11374186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D3A9E-C821-4854-17A8-9DFE2A104DF0}"/>
              </a:ext>
            </a:extLst>
          </p:cNvPr>
          <p:cNvSpPr>
            <a:spLocks noGrp="1"/>
          </p:cNvSpPr>
          <p:nvPr>
            <p:ph type="title"/>
          </p:nvPr>
        </p:nvSpPr>
        <p:spPr>
          <a:xfrm>
            <a:off x="545014" y="365125"/>
            <a:ext cx="10808786" cy="522000"/>
          </a:xfrm>
        </p:spPr>
        <p:txBody>
          <a:bodyPr>
            <a:normAutofit fontScale="90000"/>
          </a:bodyPr>
          <a:lstStyle/>
          <a:p>
            <a:r>
              <a:rPr lang="en-US" b="1">
                <a:cs typeface="Calibri Light"/>
              </a:rPr>
              <a:t>3.6 Exemplars</a:t>
            </a:r>
            <a:endParaRPr lang="en-US" b="1"/>
          </a:p>
        </p:txBody>
      </p:sp>
      <p:sp>
        <p:nvSpPr>
          <p:cNvPr id="4" name="TextBox 3">
            <a:extLst>
              <a:ext uri="{FF2B5EF4-FFF2-40B4-BE49-F238E27FC236}">
                <a16:creationId xmlns:a16="http://schemas.microsoft.com/office/drawing/2014/main" id="{9A6DBA9E-3B8F-7269-A8D3-253272FB5579}"/>
              </a:ext>
            </a:extLst>
          </p:cNvPr>
          <p:cNvSpPr txBox="1"/>
          <p:nvPr/>
        </p:nvSpPr>
        <p:spPr>
          <a:xfrm>
            <a:off x="545014" y="811003"/>
            <a:ext cx="11101971" cy="8540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50" b="0" i="1" u="none" strike="noStrike" kern="1200" cap="none" spc="0" normalizeH="0" baseline="0" noProof="0" dirty="0">
                <a:ln>
                  <a:noFill/>
                </a:ln>
                <a:solidFill>
                  <a:prstClr val="black">
                    <a:lumMod val="75000"/>
                    <a:lumOff val="25000"/>
                  </a:prstClr>
                </a:solidFill>
                <a:effectLst/>
                <a:uLnTx/>
                <a:uFillTx/>
                <a:latin typeface="Calibri" panose="020F0502020204030204"/>
                <a:ea typeface="+mn-lt"/>
                <a:cs typeface="Calibri" panose="020F0502020204030204"/>
              </a:rPr>
              <a:t>Courses provide candidates with exemplars of equity-oriented and research-based or innovative practice for use in reflecting upon and refining specific leadership competencies. Program faculty and district partners regularly review exemplars to ensure they are current and relevant. </a:t>
            </a:r>
            <a:endParaRPr kumimoji="0" lang="en-US" sz="1650" b="0" i="1"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525BD6D-2442-26AD-A411-5EE9A5048C56}"/>
              </a:ext>
            </a:extLst>
          </p:cNvPr>
          <p:cNvSpPr txBox="1"/>
          <p:nvPr/>
        </p:nvSpPr>
        <p:spPr>
          <a:xfrm>
            <a:off x="9933418" y="2006914"/>
            <a:ext cx="17663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72C4"/>
                </a:solidFill>
                <a:effectLst/>
                <a:uLnTx/>
                <a:uFillTx/>
                <a:latin typeface="Calibri" panose="020F0502020204030204"/>
                <a:ea typeface="+mn-ea"/>
                <a:cs typeface="Calibri"/>
              </a:rPr>
              <a:t>     Preliminary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72C4"/>
                </a:solidFill>
                <a:effectLst/>
                <a:uLnTx/>
                <a:uFillTx/>
                <a:latin typeface="Calibri" panose="020F0502020204030204"/>
                <a:ea typeface="+mn-ea"/>
                <a:cs typeface="Calibri"/>
              </a:rPr>
              <a:t>         Ratings</a:t>
            </a:r>
          </a:p>
        </p:txBody>
      </p:sp>
      <p:sp>
        <p:nvSpPr>
          <p:cNvPr id="6" name="Rounded Rectangle 5">
            <a:extLst>
              <a:ext uri="{FF2B5EF4-FFF2-40B4-BE49-F238E27FC236}">
                <a16:creationId xmlns:a16="http://schemas.microsoft.com/office/drawing/2014/main" id="{B643132B-5041-F86C-2DAB-70FBAC3A9A15}"/>
              </a:ext>
            </a:extLst>
          </p:cNvPr>
          <p:cNvSpPr/>
          <p:nvPr/>
        </p:nvSpPr>
        <p:spPr>
          <a:xfrm>
            <a:off x="10053802" y="2755007"/>
            <a:ext cx="1645920" cy="1644086"/>
          </a:xfrm>
          <a:prstGeom prst="roundRect">
            <a:avLst/>
          </a:prstGeom>
          <a:solidFill>
            <a:schemeClr val="tx2">
              <a:lumMod val="20000"/>
              <a:lumOff val="80000"/>
            </a:schemeClr>
          </a:solidFill>
          <a:ln/>
        </p:spPr>
        <p:style>
          <a:lnRef idx="1">
            <a:schemeClr val="accent5"/>
          </a:lnRef>
          <a:fillRef idx="2">
            <a:schemeClr val="accent5"/>
          </a:fillRef>
          <a:effectRef idx="1">
            <a:schemeClr val="accent5"/>
          </a:effectRef>
          <a:fontRef idx="minor">
            <a:schemeClr val="dk1"/>
          </a:fontRef>
        </p:style>
        <p:txBody>
          <a:bodyPr lIns="45720" tIns="45720" rIns="4572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Design: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 </a:t>
            </a:r>
          </a:p>
        </p:txBody>
      </p:sp>
      <p:sp>
        <p:nvSpPr>
          <p:cNvPr id="11" name="Rounded Rectangle 10">
            <a:extLst>
              <a:ext uri="{FF2B5EF4-FFF2-40B4-BE49-F238E27FC236}">
                <a16:creationId xmlns:a16="http://schemas.microsoft.com/office/drawing/2014/main" id="{A2F5AC36-EB55-1BB5-FD0D-A50678AEFAC1}"/>
              </a:ext>
            </a:extLst>
          </p:cNvPr>
          <p:cNvSpPr/>
          <p:nvPr/>
        </p:nvSpPr>
        <p:spPr>
          <a:xfrm>
            <a:off x="10053802" y="4575975"/>
            <a:ext cx="1645920" cy="1644085"/>
          </a:xfrm>
          <a:prstGeom prst="roundRect">
            <a:avLst/>
          </a:prstGeom>
          <a:solidFill>
            <a:schemeClr val="tx2">
              <a:lumMod val="20000"/>
              <a:lumOff val="80000"/>
            </a:schemeClr>
          </a:solidFill>
        </p:spPr>
        <p:style>
          <a:lnRef idx="1">
            <a:schemeClr val="accent5"/>
          </a:lnRef>
          <a:fillRef idx="2">
            <a:schemeClr val="accent5"/>
          </a:fillRef>
          <a:effectRef idx="1">
            <a:schemeClr val="accent5"/>
          </a:effectRef>
          <a:fontRef idx="minor">
            <a:schemeClr val="dk1"/>
          </a:fontRef>
        </p:style>
        <p:txBody>
          <a:bodyPr lIns="45720" tIns="45720" rIns="4572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Implementation: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 </a:t>
            </a:r>
          </a:p>
        </p:txBody>
      </p:sp>
      <p:graphicFrame>
        <p:nvGraphicFramePr>
          <p:cNvPr id="7" name="Table 3">
            <a:extLst>
              <a:ext uri="{FF2B5EF4-FFF2-40B4-BE49-F238E27FC236}">
                <a16:creationId xmlns:a16="http://schemas.microsoft.com/office/drawing/2014/main" id="{450F39AB-2867-607A-1374-A43A392BE6A2}"/>
              </a:ext>
            </a:extLst>
          </p:cNvPr>
          <p:cNvGraphicFramePr>
            <a:graphicFrameLocks noGrp="1"/>
          </p:cNvGraphicFramePr>
          <p:nvPr>
            <p:extLst>
              <p:ext uri="{D42A27DB-BD31-4B8C-83A1-F6EECF244321}">
                <p14:modId xmlns:p14="http://schemas.microsoft.com/office/powerpoint/2010/main" val="3270868216"/>
              </p:ext>
            </p:extLst>
          </p:nvPr>
        </p:nvGraphicFramePr>
        <p:xfrm>
          <a:off x="545014" y="1915702"/>
          <a:ext cx="4811726" cy="4304358"/>
        </p:xfrm>
        <a:graphic>
          <a:graphicData uri="http://schemas.openxmlformats.org/drawingml/2006/table">
            <a:tbl>
              <a:tblPr firstRow="1" bandRow="1">
                <a:tableStyleId>{5C22544A-7EE6-4342-B048-85BDC9FD1C3A}</a:tableStyleId>
              </a:tblPr>
              <a:tblGrid>
                <a:gridCol w="2405863">
                  <a:extLst>
                    <a:ext uri="{9D8B030D-6E8A-4147-A177-3AD203B41FA5}">
                      <a16:colId xmlns:a16="http://schemas.microsoft.com/office/drawing/2014/main" val="1182033406"/>
                    </a:ext>
                  </a:extLst>
                </a:gridCol>
                <a:gridCol w="2405863">
                  <a:extLst>
                    <a:ext uri="{9D8B030D-6E8A-4147-A177-3AD203B41FA5}">
                      <a16:colId xmlns:a16="http://schemas.microsoft.com/office/drawing/2014/main" val="285368472"/>
                    </a:ext>
                  </a:extLst>
                </a:gridCol>
              </a:tblGrid>
              <a:tr h="888533">
                <a:tc>
                  <a:txBody>
                    <a:bodyPr/>
                    <a:lstStyle/>
                    <a:p>
                      <a:pPr algn="ctr"/>
                      <a:r>
                        <a:rPr lang="en-US" sz="1800" dirty="0">
                          <a:latin typeface="+mn-lt"/>
                        </a:rPr>
                        <a:t>Evidence of Design </a:t>
                      </a:r>
                    </a:p>
                    <a:p>
                      <a:pPr lvl="0" algn="ctr">
                        <a:buNone/>
                      </a:pPr>
                      <a:r>
                        <a:rPr lang="en-US" sz="1450" i="1" dirty="0">
                          <a:latin typeface="+mn-lt"/>
                        </a:rPr>
                        <a:t>(insert links below)</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u="none" strike="noStrike" spc="-70" baseline="0" noProof="0" dirty="0">
                          <a:latin typeface="+mn-lt"/>
                        </a:rPr>
                        <a:t>Implementation Evidence </a:t>
                      </a:r>
                      <a:r>
                        <a:rPr kumimoji="0" lang="en-US" sz="1450" b="1" i="1" u="none" strike="noStrike" kern="1200" cap="none" spc="0" normalizeH="0" baseline="0" noProof="0" dirty="0">
                          <a:ln>
                            <a:noFill/>
                          </a:ln>
                          <a:solidFill>
                            <a:prstClr val="white"/>
                          </a:solidFill>
                          <a:effectLst/>
                          <a:uLnTx/>
                          <a:uFillTx/>
                          <a:latin typeface="+mn-lt"/>
                          <a:ea typeface="+mn-ea"/>
                          <a:cs typeface="+mn-cs"/>
                        </a:rPr>
                        <a:t>(insert links below)</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i="1" spc="-40" baseline="0" dirty="0">
                        <a:latin typeface="+mn-lt"/>
                      </a:endParaRPr>
                    </a:p>
                  </a:txBody>
                  <a:tcPr/>
                </a:tc>
                <a:extLst>
                  <a:ext uri="{0D108BD9-81ED-4DB2-BD59-A6C34878D82A}">
                    <a16:rowId xmlns:a16="http://schemas.microsoft.com/office/drawing/2014/main" val="1744858797"/>
                  </a:ext>
                </a:extLst>
              </a:tr>
              <a:tr h="3415825">
                <a:tc>
                  <a:txBody>
                    <a:bodyPr/>
                    <a:lstStyle/>
                    <a:p>
                      <a:endParaRPr lang="en-US" dirty="0"/>
                    </a:p>
                  </a:txBody>
                  <a:tcPr>
                    <a:solidFill>
                      <a:schemeClr val="tx2">
                        <a:lumMod val="20000"/>
                        <a:lumOff val="80000"/>
                      </a:schemeClr>
                    </a:solidFill>
                  </a:tcPr>
                </a:tc>
                <a:tc>
                  <a:txBody>
                    <a:bodyPr/>
                    <a:lstStyle/>
                    <a:p>
                      <a:endParaRPr lang="en-US" dirty="0"/>
                    </a:p>
                  </a:txBody>
                  <a:tcPr>
                    <a:solidFill>
                      <a:schemeClr val="tx2">
                        <a:lumMod val="20000"/>
                        <a:lumOff val="80000"/>
                      </a:schemeClr>
                    </a:solidFill>
                  </a:tcPr>
                </a:tc>
                <a:extLst>
                  <a:ext uri="{0D108BD9-81ED-4DB2-BD59-A6C34878D82A}">
                    <a16:rowId xmlns:a16="http://schemas.microsoft.com/office/drawing/2014/main" val="3879764665"/>
                  </a:ext>
                </a:extLst>
              </a:tr>
            </a:tbl>
          </a:graphicData>
        </a:graphic>
      </p:graphicFrame>
      <p:graphicFrame>
        <p:nvGraphicFramePr>
          <p:cNvPr id="8" name="Table 7">
            <a:extLst>
              <a:ext uri="{FF2B5EF4-FFF2-40B4-BE49-F238E27FC236}">
                <a16:creationId xmlns:a16="http://schemas.microsoft.com/office/drawing/2014/main" id="{AF08C962-5158-5C8F-F259-C46B19F23BFC}"/>
              </a:ext>
            </a:extLst>
          </p:cNvPr>
          <p:cNvGraphicFramePr>
            <a:graphicFrameLocks noGrp="1"/>
          </p:cNvGraphicFramePr>
          <p:nvPr>
            <p:extLst>
              <p:ext uri="{D42A27DB-BD31-4B8C-83A1-F6EECF244321}">
                <p14:modId xmlns:p14="http://schemas.microsoft.com/office/powerpoint/2010/main" val="1583519911"/>
              </p:ext>
            </p:extLst>
          </p:nvPr>
        </p:nvGraphicFramePr>
        <p:xfrm>
          <a:off x="5613798" y="1915702"/>
          <a:ext cx="4182945" cy="4304358"/>
        </p:xfrm>
        <a:graphic>
          <a:graphicData uri="http://schemas.openxmlformats.org/drawingml/2006/table">
            <a:tbl>
              <a:tblPr firstRow="1" bandRow="1">
                <a:tableStyleId>{5C22544A-7EE6-4342-B048-85BDC9FD1C3A}</a:tableStyleId>
              </a:tblPr>
              <a:tblGrid>
                <a:gridCol w="2089121">
                  <a:extLst>
                    <a:ext uri="{9D8B030D-6E8A-4147-A177-3AD203B41FA5}">
                      <a16:colId xmlns:a16="http://schemas.microsoft.com/office/drawing/2014/main" val="1468297184"/>
                    </a:ext>
                  </a:extLst>
                </a:gridCol>
                <a:gridCol w="2093824">
                  <a:extLst>
                    <a:ext uri="{9D8B030D-6E8A-4147-A177-3AD203B41FA5}">
                      <a16:colId xmlns:a16="http://schemas.microsoft.com/office/drawing/2014/main" val="848919306"/>
                    </a:ext>
                  </a:extLst>
                </a:gridCol>
              </a:tblGrid>
              <a:tr h="888533">
                <a:tc>
                  <a:txBody>
                    <a:bodyPr/>
                    <a:lstStyle/>
                    <a:p>
                      <a:pPr algn="ctr"/>
                      <a:r>
                        <a:rPr lang="en-US" sz="1800" dirty="0">
                          <a:latin typeface="+mn-lt"/>
                        </a:rPr>
                        <a:t>Relative Program Strengths </a:t>
                      </a:r>
                    </a:p>
                  </a:txBody>
                  <a:tcPr/>
                </a:tc>
                <a:tc>
                  <a:txBody>
                    <a:bodyPr/>
                    <a:lstStyle/>
                    <a:p>
                      <a:pPr lvl="0" algn="ctr">
                        <a:buNone/>
                      </a:pPr>
                      <a:r>
                        <a:rPr lang="en-US" sz="1800" dirty="0">
                          <a:latin typeface="+mn-lt"/>
                        </a:rPr>
                        <a:t>Growth Opportunities</a:t>
                      </a:r>
                    </a:p>
                  </a:txBody>
                  <a:tcPr/>
                </a:tc>
                <a:extLst>
                  <a:ext uri="{0D108BD9-81ED-4DB2-BD59-A6C34878D82A}">
                    <a16:rowId xmlns:a16="http://schemas.microsoft.com/office/drawing/2014/main" val="3673525508"/>
                  </a:ext>
                </a:extLst>
              </a:tr>
              <a:tr h="3415825">
                <a:tc>
                  <a:txBody>
                    <a:bodyPr/>
                    <a:lstStyle/>
                    <a:p>
                      <a:endParaRPr lang="en-US" dirty="0"/>
                    </a:p>
                  </a:txBody>
                  <a:tcPr>
                    <a:solidFill>
                      <a:schemeClr val="tx2">
                        <a:lumMod val="20000"/>
                        <a:lumOff val="80000"/>
                      </a:schemeClr>
                    </a:solidFill>
                  </a:tcPr>
                </a:tc>
                <a:tc>
                  <a:txBody>
                    <a:bodyPr/>
                    <a:lstStyle/>
                    <a:p>
                      <a:pPr lvl="0">
                        <a:buNone/>
                      </a:pPr>
                      <a:endParaRPr lang="en-US" dirty="0"/>
                    </a:p>
                  </a:txBody>
                  <a:tcPr>
                    <a:solidFill>
                      <a:schemeClr val="tx2">
                        <a:lumMod val="20000"/>
                        <a:lumOff val="80000"/>
                      </a:schemeClr>
                    </a:solidFill>
                  </a:tcPr>
                </a:tc>
                <a:extLst>
                  <a:ext uri="{0D108BD9-81ED-4DB2-BD59-A6C34878D82A}">
                    <a16:rowId xmlns:a16="http://schemas.microsoft.com/office/drawing/2014/main" val="921349258"/>
                  </a:ext>
                </a:extLst>
              </a:tr>
            </a:tbl>
          </a:graphicData>
        </a:graphic>
      </p:graphicFrame>
    </p:spTree>
    <p:extLst>
      <p:ext uri="{BB962C8B-B14F-4D97-AF65-F5344CB8AC3E}">
        <p14:creationId xmlns:p14="http://schemas.microsoft.com/office/powerpoint/2010/main" val="5022475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82B33-7865-E8C2-3AB8-9CE11B0A01B7}"/>
              </a:ext>
            </a:extLst>
          </p:cNvPr>
          <p:cNvSpPr>
            <a:spLocks noGrp="1"/>
          </p:cNvSpPr>
          <p:nvPr>
            <p:ph type="title"/>
          </p:nvPr>
        </p:nvSpPr>
        <p:spPr/>
        <p:txBody>
          <a:bodyPr/>
          <a:lstStyle/>
          <a:p>
            <a:r>
              <a:rPr lang="en-US">
                <a:solidFill>
                  <a:schemeClr val="bg2">
                    <a:lumMod val="50000"/>
                  </a:schemeClr>
                </a:solidFill>
                <a:cs typeface="Calibri Light"/>
              </a:rPr>
              <a:t>[Introduction to your Program (2-4 slides)]</a:t>
            </a:r>
          </a:p>
        </p:txBody>
      </p:sp>
      <p:sp>
        <p:nvSpPr>
          <p:cNvPr id="3" name="Content Placeholder 2">
            <a:extLst>
              <a:ext uri="{FF2B5EF4-FFF2-40B4-BE49-F238E27FC236}">
                <a16:creationId xmlns:a16="http://schemas.microsoft.com/office/drawing/2014/main" id="{CA60A8E7-8F98-6B69-82BC-CBF741FFF5A2}"/>
              </a:ext>
            </a:extLst>
          </p:cNvPr>
          <p:cNvSpPr>
            <a:spLocks noGrp="1"/>
          </p:cNvSpPr>
          <p:nvPr>
            <p:ph idx="1"/>
          </p:nvPr>
        </p:nvSpPr>
        <p:spPr/>
        <p:txBody>
          <a:bodyPr vert="horz" lIns="91440" tIns="45720" rIns="91440" bIns="45720" rtlCol="0" anchor="t">
            <a:normAutofit/>
          </a:bodyPr>
          <a:lstStyle/>
          <a:p>
            <a:r>
              <a:rPr lang="en-US" dirty="0">
                <a:solidFill>
                  <a:schemeClr val="bg2">
                    <a:lumMod val="50000"/>
                  </a:schemeClr>
                </a:solidFill>
                <a:cs typeface="Calibri"/>
              </a:rPr>
              <a:t>[Take 2-3 minutes to share. What distinguishes your principal preparation program from others? What would you like peers to know about the size, structure, mission, etc.?]</a:t>
            </a:r>
          </a:p>
          <a:p>
            <a:endParaRPr lang="en-US" dirty="0">
              <a:cs typeface="Calibri"/>
            </a:endParaRPr>
          </a:p>
          <a:p>
            <a:pPr marL="0" indent="0">
              <a:buNone/>
            </a:pPr>
            <a:endParaRPr lang="en-US" dirty="0">
              <a:cs typeface="Calibri"/>
            </a:endParaRPr>
          </a:p>
        </p:txBody>
      </p:sp>
    </p:spTree>
    <p:extLst>
      <p:ext uri="{BB962C8B-B14F-4D97-AF65-F5344CB8AC3E}">
        <p14:creationId xmlns:p14="http://schemas.microsoft.com/office/powerpoint/2010/main" val="25656547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D3A9E-C821-4854-17A8-9DFE2A104DF0}"/>
              </a:ext>
            </a:extLst>
          </p:cNvPr>
          <p:cNvSpPr>
            <a:spLocks noGrp="1"/>
          </p:cNvSpPr>
          <p:nvPr>
            <p:ph type="title"/>
          </p:nvPr>
        </p:nvSpPr>
        <p:spPr>
          <a:xfrm>
            <a:off x="545014" y="365125"/>
            <a:ext cx="10808786" cy="522000"/>
          </a:xfrm>
        </p:spPr>
        <p:txBody>
          <a:bodyPr>
            <a:normAutofit fontScale="90000"/>
          </a:bodyPr>
          <a:lstStyle/>
          <a:p>
            <a:r>
              <a:rPr lang="en-US" b="1">
                <a:cs typeface="Calibri Light"/>
              </a:rPr>
              <a:t>3.7 Formative Feedback</a:t>
            </a:r>
            <a:endParaRPr lang="en-US" b="1"/>
          </a:p>
        </p:txBody>
      </p:sp>
      <p:sp>
        <p:nvSpPr>
          <p:cNvPr id="4" name="TextBox 3">
            <a:extLst>
              <a:ext uri="{FF2B5EF4-FFF2-40B4-BE49-F238E27FC236}">
                <a16:creationId xmlns:a16="http://schemas.microsoft.com/office/drawing/2014/main" id="{9A6DBA9E-3B8F-7269-A8D3-253272FB5579}"/>
              </a:ext>
            </a:extLst>
          </p:cNvPr>
          <p:cNvSpPr txBox="1"/>
          <p:nvPr/>
        </p:nvSpPr>
        <p:spPr>
          <a:xfrm>
            <a:off x="545014" y="897502"/>
            <a:ext cx="11101971" cy="8540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50" b="0" i="1" u="none" strike="noStrike" kern="1200" cap="none" spc="0" normalizeH="0" baseline="0" noProof="0" dirty="0">
                <a:ln>
                  <a:noFill/>
                </a:ln>
                <a:solidFill>
                  <a:prstClr val="black">
                    <a:lumMod val="75000"/>
                    <a:lumOff val="25000"/>
                  </a:prstClr>
                </a:solidFill>
                <a:effectLst/>
                <a:uLnTx/>
                <a:uFillTx/>
                <a:latin typeface="Calibri" panose="020F0502020204030204"/>
                <a:ea typeface="+mn-lt"/>
                <a:cs typeface="Calibri" panose="020F0502020204030204"/>
              </a:rPr>
              <a:t>Through regular, structured, and coordinated opportunities, program faculty and relevant stakeholders provide formative feedback to candidates. The feedback guides each candidate’s progress toward learning and performance goals. Program faculty use the formative feedback to identify gaps in instruction and make mid-course corrections as needed. </a:t>
            </a:r>
            <a:endParaRPr kumimoji="0" lang="en-US" sz="1650" b="0" i="1"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525BD6D-2442-26AD-A411-5EE9A5048C56}"/>
              </a:ext>
            </a:extLst>
          </p:cNvPr>
          <p:cNvSpPr txBox="1"/>
          <p:nvPr/>
        </p:nvSpPr>
        <p:spPr>
          <a:xfrm>
            <a:off x="9933418" y="2006914"/>
            <a:ext cx="17663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72C4"/>
                </a:solidFill>
                <a:effectLst/>
                <a:uLnTx/>
                <a:uFillTx/>
                <a:latin typeface="Calibri" panose="020F0502020204030204"/>
                <a:ea typeface="+mn-ea"/>
                <a:cs typeface="Calibri"/>
              </a:rPr>
              <a:t>     Preliminary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72C4"/>
                </a:solidFill>
                <a:effectLst/>
                <a:uLnTx/>
                <a:uFillTx/>
                <a:latin typeface="Calibri" panose="020F0502020204030204"/>
                <a:ea typeface="+mn-ea"/>
                <a:cs typeface="Calibri"/>
              </a:rPr>
              <a:t>         Ratings</a:t>
            </a:r>
          </a:p>
        </p:txBody>
      </p:sp>
      <p:sp>
        <p:nvSpPr>
          <p:cNvPr id="6" name="Rounded Rectangle 5">
            <a:extLst>
              <a:ext uri="{FF2B5EF4-FFF2-40B4-BE49-F238E27FC236}">
                <a16:creationId xmlns:a16="http://schemas.microsoft.com/office/drawing/2014/main" id="{B643132B-5041-F86C-2DAB-70FBAC3A9A15}"/>
              </a:ext>
            </a:extLst>
          </p:cNvPr>
          <p:cNvSpPr/>
          <p:nvPr/>
        </p:nvSpPr>
        <p:spPr>
          <a:xfrm>
            <a:off x="10053802" y="2755007"/>
            <a:ext cx="1645920" cy="1644086"/>
          </a:xfrm>
          <a:prstGeom prst="roundRect">
            <a:avLst/>
          </a:prstGeom>
          <a:solidFill>
            <a:schemeClr val="tx2">
              <a:lumMod val="20000"/>
              <a:lumOff val="80000"/>
            </a:schemeClr>
          </a:solidFill>
          <a:ln/>
        </p:spPr>
        <p:style>
          <a:lnRef idx="1">
            <a:schemeClr val="accent5"/>
          </a:lnRef>
          <a:fillRef idx="2">
            <a:schemeClr val="accent5"/>
          </a:fillRef>
          <a:effectRef idx="1">
            <a:schemeClr val="accent5"/>
          </a:effectRef>
          <a:fontRef idx="minor">
            <a:schemeClr val="dk1"/>
          </a:fontRef>
        </p:style>
        <p:txBody>
          <a:bodyPr lIns="45720" tIns="45720" rIns="4572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Design: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 </a:t>
            </a:r>
          </a:p>
        </p:txBody>
      </p:sp>
      <p:sp>
        <p:nvSpPr>
          <p:cNvPr id="11" name="Rounded Rectangle 10">
            <a:extLst>
              <a:ext uri="{FF2B5EF4-FFF2-40B4-BE49-F238E27FC236}">
                <a16:creationId xmlns:a16="http://schemas.microsoft.com/office/drawing/2014/main" id="{A2F5AC36-EB55-1BB5-FD0D-A50678AEFAC1}"/>
              </a:ext>
            </a:extLst>
          </p:cNvPr>
          <p:cNvSpPr/>
          <p:nvPr/>
        </p:nvSpPr>
        <p:spPr>
          <a:xfrm>
            <a:off x="10053802" y="4575975"/>
            <a:ext cx="1645920" cy="1644085"/>
          </a:xfrm>
          <a:prstGeom prst="roundRect">
            <a:avLst/>
          </a:prstGeom>
          <a:solidFill>
            <a:schemeClr val="tx2">
              <a:lumMod val="20000"/>
              <a:lumOff val="80000"/>
            </a:schemeClr>
          </a:solidFill>
        </p:spPr>
        <p:style>
          <a:lnRef idx="1">
            <a:schemeClr val="accent5"/>
          </a:lnRef>
          <a:fillRef idx="2">
            <a:schemeClr val="accent5"/>
          </a:fillRef>
          <a:effectRef idx="1">
            <a:schemeClr val="accent5"/>
          </a:effectRef>
          <a:fontRef idx="minor">
            <a:schemeClr val="dk1"/>
          </a:fontRef>
        </p:style>
        <p:txBody>
          <a:bodyPr lIns="45720" tIns="45720" rIns="4572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Implementation: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 </a:t>
            </a:r>
          </a:p>
        </p:txBody>
      </p:sp>
      <p:graphicFrame>
        <p:nvGraphicFramePr>
          <p:cNvPr id="7" name="Table 3">
            <a:extLst>
              <a:ext uri="{FF2B5EF4-FFF2-40B4-BE49-F238E27FC236}">
                <a16:creationId xmlns:a16="http://schemas.microsoft.com/office/drawing/2014/main" id="{40146B7E-D922-0EEC-A956-2FBBE3E7BC1E}"/>
              </a:ext>
            </a:extLst>
          </p:cNvPr>
          <p:cNvGraphicFramePr>
            <a:graphicFrameLocks noGrp="1"/>
          </p:cNvGraphicFramePr>
          <p:nvPr>
            <p:extLst>
              <p:ext uri="{D42A27DB-BD31-4B8C-83A1-F6EECF244321}">
                <p14:modId xmlns:p14="http://schemas.microsoft.com/office/powerpoint/2010/main" val="3270868216"/>
              </p:ext>
            </p:extLst>
          </p:nvPr>
        </p:nvGraphicFramePr>
        <p:xfrm>
          <a:off x="545014" y="1915702"/>
          <a:ext cx="4811726" cy="4304358"/>
        </p:xfrm>
        <a:graphic>
          <a:graphicData uri="http://schemas.openxmlformats.org/drawingml/2006/table">
            <a:tbl>
              <a:tblPr firstRow="1" bandRow="1">
                <a:tableStyleId>{5C22544A-7EE6-4342-B048-85BDC9FD1C3A}</a:tableStyleId>
              </a:tblPr>
              <a:tblGrid>
                <a:gridCol w="2405863">
                  <a:extLst>
                    <a:ext uri="{9D8B030D-6E8A-4147-A177-3AD203B41FA5}">
                      <a16:colId xmlns:a16="http://schemas.microsoft.com/office/drawing/2014/main" val="1182033406"/>
                    </a:ext>
                  </a:extLst>
                </a:gridCol>
                <a:gridCol w="2405863">
                  <a:extLst>
                    <a:ext uri="{9D8B030D-6E8A-4147-A177-3AD203B41FA5}">
                      <a16:colId xmlns:a16="http://schemas.microsoft.com/office/drawing/2014/main" val="285368472"/>
                    </a:ext>
                  </a:extLst>
                </a:gridCol>
              </a:tblGrid>
              <a:tr h="888533">
                <a:tc>
                  <a:txBody>
                    <a:bodyPr/>
                    <a:lstStyle/>
                    <a:p>
                      <a:pPr algn="ctr"/>
                      <a:r>
                        <a:rPr lang="en-US" sz="1800" dirty="0">
                          <a:latin typeface="+mn-lt"/>
                        </a:rPr>
                        <a:t>Evidence of Design </a:t>
                      </a:r>
                    </a:p>
                    <a:p>
                      <a:pPr lvl="0" algn="ctr">
                        <a:buNone/>
                      </a:pPr>
                      <a:r>
                        <a:rPr lang="en-US" sz="1450" i="1" dirty="0">
                          <a:latin typeface="+mn-lt"/>
                        </a:rPr>
                        <a:t>(insert links below)</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u="none" strike="noStrike" spc="-70" baseline="0" noProof="0" dirty="0">
                          <a:latin typeface="+mn-lt"/>
                        </a:rPr>
                        <a:t>Implementation Evidence </a:t>
                      </a:r>
                      <a:r>
                        <a:rPr kumimoji="0" lang="en-US" sz="1450" b="1" i="1" u="none" strike="noStrike" kern="1200" cap="none" spc="0" normalizeH="0" baseline="0" noProof="0" dirty="0">
                          <a:ln>
                            <a:noFill/>
                          </a:ln>
                          <a:solidFill>
                            <a:prstClr val="white"/>
                          </a:solidFill>
                          <a:effectLst/>
                          <a:uLnTx/>
                          <a:uFillTx/>
                          <a:latin typeface="+mn-lt"/>
                          <a:ea typeface="+mn-ea"/>
                          <a:cs typeface="+mn-cs"/>
                        </a:rPr>
                        <a:t>(insert links below)</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i="1" spc="-40" baseline="0" dirty="0">
                        <a:latin typeface="+mn-lt"/>
                      </a:endParaRPr>
                    </a:p>
                  </a:txBody>
                  <a:tcPr/>
                </a:tc>
                <a:extLst>
                  <a:ext uri="{0D108BD9-81ED-4DB2-BD59-A6C34878D82A}">
                    <a16:rowId xmlns:a16="http://schemas.microsoft.com/office/drawing/2014/main" val="1744858797"/>
                  </a:ext>
                </a:extLst>
              </a:tr>
              <a:tr h="3415825">
                <a:tc>
                  <a:txBody>
                    <a:bodyPr/>
                    <a:lstStyle/>
                    <a:p>
                      <a:endParaRPr lang="en-US" dirty="0"/>
                    </a:p>
                  </a:txBody>
                  <a:tcPr>
                    <a:solidFill>
                      <a:schemeClr val="tx2">
                        <a:lumMod val="20000"/>
                        <a:lumOff val="80000"/>
                      </a:schemeClr>
                    </a:solidFill>
                  </a:tcPr>
                </a:tc>
                <a:tc>
                  <a:txBody>
                    <a:bodyPr/>
                    <a:lstStyle/>
                    <a:p>
                      <a:endParaRPr lang="en-US" dirty="0"/>
                    </a:p>
                  </a:txBody>
                  <a:tcPr>
                    <a:solidFill>
                      <a:schemeClr val="tx2">
                        <a:lumMod val="20000"/>
                        <a:lumOff val="80000"/>
                      </a:schemeClr>
                    </a:solidFill>
                  </a:tcPr>
                </a:tc>
                <a:extLst>
                  <a:ext uri="{0D108BD9-81ED-4DB2-BD59-A6C34878D82A}">
                    <a16:rowId xmlns:a16="http://schemas.microsoft.com/office/drawing/2014/main" val="3879764665"/>
                  </a:ext>
                </a:extLst>
              </a:tr>
            </a:tbl>
          </a:graphicData>
        </a:graphic>
      </p:graphicFrame>
      <p:graphicFrame>
        <p:nvGraphicFramePr>
          <p:cNvPr id="8" name="Table 7">
            <a:extLst>
              <a:ext uri="{FF2B5EF4-FFF2-40B4-BE49-F238E27FC236}">
                <a16:creationId xmlns:a16="http://schemas.microsoft.com/office/drawing/2014/main" id="{97CAD949-8D6D-1139-CC76-B98086F37258}"/>
              </a:ext>
            </a:extLst>
          </p:cNvPr>
          <p:cNvGraphicFramePr>
            <a:graphicFrameLocks noGrp="1"/>
          </p:cNvGraphicFramePr>
          <p:nvPr>
            <p:extLst>
              <p:ext uri="{D42A27DB-BD31-4B8C-83A1-F6EECF244321}">
                <p14:modId xmlns:p14="http://schemas.microsoft.com/office/powerpoint/2010/main" val="1583519911"/>
              </p:ext>
            </p:extLst>
          </p:nvPr>
        </p:nvGraphicFramePr>
        <p:xfrm>
          <a:off x="5613798" y="1915702"/>
          <a:ext cx="4182945" cy="4304358"/>
        </p:xfrm>
        <a:graphic>
          <a:graphicData uri="http://schemas.openxmlformats.org/drawingml/2006/table">
            <a:tbl>
              <a:tblPr firstRow="1" bandRow="1">
                <a:tableStyleId>{5C22544A-7EE6-4342-B048-85BDC9FD1C3A}</a:tableStyleId>
              </a:tblPr>
              <a:tblGrid>
                <a:gridCol w="2089121">
                  <a:extLst>
                    <a:ext uri="{9D8B030D-6E8A-4147-A177-3AD203B41FA5}">
                      <a16:colId xmlns:a16="http://schemas.microsoft.com/office/drawing/2014/main" val="1468297184"/>
                    </a:ext>
                  </a:extLst>
                </a:gridCol>
                <a:gridCol w="2093824">
                  <a:extLst>
                    <a:ext uri="{9D8B030D-6E8A-4147-A177-3AD203B41FA5}">
                      <a16:colId xmlns:a16="http://schemas.microsoft.com/office/drawing/2014/main" val="848919306"/>
                    </a:ext>
                  </a:extLst>
                </a:gridCol>
              </a:tblGrid>
              <a:tr h="888533">
                <a:tc>
                  <a:txBody>
                    <a:bodyPr/>
                    <a:lstStyle/>
                    <a:p>
                      <a:pPr algn="ctr"/>
                      <a:r>
                        <a:rPr lang="en-US" sz="1800" dirty="0">
                          <a:latin typeface="+mn-lt"/>
                        </a:rPr>
                        <a:t>Relative Program Strengths </a:t>
                      </a:r>
                    </a:p>
                  </a:txBody>
                  <a:tcPr/>
                </a:tc>
                <a:tc>
                  <a:txBody>
                    <a:bodyPr/>
                    <a:lstStyle/>
                    <a:p>
                      <a:pPr lvl="0" algn="ctr">
                        <a:buNone/>
                      </a:pPr>
                      <a:r>
                        <a:rPr lang="en-US" sz="1800" dirty="0">
                          <a:latin typeface="+mn-lt"/>
                        </a:rPr>
                        <a:t>Growth Opportunities</a:t>
                      </a:r>
                    </a:p>
                  </a:txBody>
                  <a:tcPr/>
                </a:tc>
                <a:extLst>
                  <a:ext uri="{0D108BD9-81ED-4DB2-BD59-A6C34878D82A}">
                    <a16:rowId xmlns:a16="http://schemas.microsoft.com/office/drawing/2014/main" val="3673525508"/>
                  </a:ext>
                </a:extLst>
              </a:tr>
              <a:tr h="3415825">
                <a:tc>
                  <a:txBody>
                    <a:bodyPr/>
                    <a:lstStyle/>
                    <a:p>
                      <a:endParaRPr lang="en-US" dirty="0"/>
                    </a:p>
                  </a:txBody>
                  <a:tcPr>
                    <a:solidFill>
                      <a:schemeClr val="tx2">
                        <a:lumMod val="20000"/>
                        <a:lumOff val="80000"/>
                      </a:schemeClr>
                    </a:solidFill>
                  </a:tcPr>
                </a:tc>
                <a:tc>
                  <a:txBody>
                    <a:bodyPr/>
                    <a:lstStyle/>
                    <a:p>
                      <a:pPr lvl="0">
                        <a:buNone/>
                      </a:pPr>
                      <a:endParaRPr lang="en-US" dirty="0"/>
                    </a:p>
                  </a:txBody>
                  <a:tcPr>
                    <a:solidFill>
                      <a:schemeClr val="tx2">
                        <a:lumMod val="20000"/>
                        <a:lumOff val="80000"/>
                      </a:schemeClr>
                    </a:solidFill>
                  </a:tcPr>
                </a:tc>
                <a:extLst>
                  <a:ext uri="{0D108BD9-81ED-4DB2-BD59-A6C34878D82A}">
                    <a16:rowId xmlns:a16="http://schemas.microsoft.com/office/drawing/2014/main" val="921349258"/>
                  </a:ext>
                </a:extLst>
              </a:tr>
            </a:tbl>
          </a:graphicData>
        </a:graphic>
      </p:graphicFrame>
    </p:spTree>
    <p:extLst>
      <p:ext uri="{BB962C8B-B14F-4D97-AF65-F5344CB8AC3E}">
        <p14:creationId xmlns:p14="http://schemas.microsoft.com/office/powerpoint/2010/main" val="13112890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19"/>
          <p:cNvSpPr txBox="1">
            <a:spLocks noGrp="1"/>
          </p:cNvSpPr>
          <p:nvPr>
            <p:ph type="title"/>
          </p:nvPr>
        </p:nvSpPr>
        <p:spPr>
          <a:xfrm>
            <a:off x="4854600" y="86425"/>
            <a:ext cx="7134600" cy="1325700"/>
          </a:xfrm>
          <a:prstGeom prst="rect">
            <a:avLst/>
          </a:prstGeom>
          <a:noFill/>
          <a:ln>
            <a:noFill/>
          </a:ln>
        </p:spPr>
        <p:txBody>
          <a:bodyPr spcFirstLastPara="1" wrap="square" lIns="91425" tIns="45700" rIns="91425" bIns="45700" anchor="ctr" anchorCtr="0">
            <a:normAutofit/>
          </a:bodyPr>
          <a:lstStyle/>
          <a:p>
            <a:r>
              <a:rPr lang="en-US"/>
              <a:t>Domain 3 Discussion: </a:t>
            </a:r>
            <a:br>
              <a:rPr lang="en-US"/>
            </a:br>
            <a:r>
              <a:rPr lang="en-US"/>
              <a:t>Your Guiding Questions</a:t>
            </a:r>
          </a:p>
        </p:txBody>
      </p:sp>
      <p:pic>
        <p:nvPicPr>
          <p:cNvPr id="454" name="Google Shape;454;p19" descr="Infinite question marks in 3D rendering"/>
          <p:cNvPicPr preferRelativeResize="0"/>
          <p:nvPr/>
        </p:nvPicPr>
        <p:blipFill rotWithShape="1">
          <a:blip r:embed="rId3">
            <a:alphaModFix/>
          </a:blip>
          <a:srcRect l="27469" r="27469"/>
          <a:stretch/>
        </p:blipFill>
        <p:spPr>
          <a:xfrm>
            <a:off x="20" y="10"/>
            <a:ext cx="4635569" cy="6857989"/>
          </a:xfrm>
          <a:prstGeom prst="rect">
            <a:avLst/>
          </a:prstGeom>
          <a:noFill/>
          <a:ln>
            <a:noFill/>
          </a:ln>
        </p:spPr>
      </p:pic>
      <p:sp>
        <p:nvSpPr>
          <p:cNvPr id="4" name="Google Shape;453;p19">
            <a:extLst>
              <a:ext uri="{FF2B5EF4-FFF2-40B4-BE49-F238E27FC236}">
                <a16:creationId xmlns:a16="http://schemas.microsoft.com/office/drawing/2014/main" id="{4365694C-48E5-2DB0-9032-F2137374270A}"/>
              </a:ext>
            </a:extLst>
          </p:cNvPr>
          <p:cNvSpPr txBox="1">
            <a:spLocks noGrp="1"/>
          </p:cNvSpPr>
          <p:nvPr>
            <p:ph type="body" idx="1"/>
          </p:nvPr>
        </p:nvSpPr>
        <p:spPr>
          <a:xfrm>
            <a:off x="4854600" y="1574528"/>
            <a:ext cx="6989738" cy="5454977"/>
          </a:xfrm>
          <a:prstGeom prst="rect">
            <a:avLst/>
          </a:prstGeom>
          <a:noFill/>
          <a:ln>
            <a:noFill/>
          </a:ln>
        </p:spPr>
        <p:txBody>
          <a:bodyPr spcFirstLastPara="1" wrap="square" lIns="91425" tIns="45700" rIns="91425" bIns="45700" anchor="t" anchorCtr="0">
            <a:noAutofit/>
          </a:bodyPr>
          <a:lstStyle/>
          <a:p>
            <a:pPr marL="228600" lvl="0" indent="-228600">
              <a:lnSpc>
                <a:spcPct val="100000"/>
              </a:lnSpc>
              <a:buSzPts val="2800"/>
              <a:buFont typeface="Noto Sans Symbols"/>
              <a:buChar char="▪"/>
            </a:pPr>
            <a:r>
              <a:rPr lang="en-US" dirty="0"/>
              <a:t>[What would you like feedback about from your critical friends in the room?  What are you wondering or puzzling over related to the indicators in this domain?]</a:t>
            </a:r>
          </a:p>
        </p:txBody>
      </p:sp>
    </p:spTree>
    <p:extLst>
      <p:ext uri="{BB962C8B-B14F-4D97-AF65-F5344CB8AC3E}">
        <p14:creationId xmlns:p14="http://schemas.microsoft.com/office/powerpoint/2010/main" val="17614915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10"/>
          <p:cNvSpPr txBox="1">
            <a:spLocks noGrp="1"/>
          </p:cNvSpPr>
          <p:nvPr>
            <p:ph type="title"/>
          </p:nvPr>
        </p:nvSpPr>
        <p:spPr>
          <a:xfrm>
            <a:off x="5114751" y="294409"/>
            <a:ext cx="6292774" cy="1160530"/>
          </a:xfrm>
          <a:prstGeom prst="rect">
            <a:avLst/>
          </a:prstGeom>
          <a:noFill/>
          <a:ln>
            <a:noFill/>
          </a:ln>
        </p:spPr>
        <p:txBody>
          <a:bodyPr spcFirstLastPara="1" wrap="square" lIns="91425" tIns="45700" rIns="91425" bIns="45700" anchor="ctr" anchorCtr="0">
            <a:normAutofit fontScale="90000"/>
          </a:bodyPr>
          <a:lstStyle/>
          <a:p>
            <a:pPr>
              <a:spcBef>
                <a:spcPts val="0"/>
              </a:spcBef>
            </a:pPr>
            <a:r>
              <a:rPr lang="en-US" b="1">
                <a:solidFill>
                  <a:schemeClr val="tx1"/>
                </a:solidFill>
                <a:ea typeface="+mj-lt"/>
                <a:cs typeface="+mj-lt"/>
              </a:rPr>
              <a:t>Domain 4 Preview: </a:t>
            </a:r>
            <a:br>
              <a:rPr lang="en-US" b="1">
                <a:solidFill>
                  <a:schemeClr val="tx1"/>
                </a:solidFill>
                <a:ea typeface="+mj-lt"/>
                <a:cs typeface="+mj-lt"/>
              </a:rPr>
            </a:br>
            <a:r>
              <a:rPr lang="en-US" b="1">
                <a:solidFill>
                  <a:schemeClr val="tx1"/>
                </a:solidFill>
                <a:ea typeface="+mj-lt"/>
                <a:cs typeface="+mj-lt"/>
              </a:rPr>
              <a:t>Clinical Practice</a:t>
            </a:r>
            <a:endParaRPr lang="en-US">
              <a:solidFill>
                <a:schemeClr val="tx1"/>
              </a:solidFill>
              <a:cs typeface="Calibri Light"/>
            </a:endParaRPr>
          </a:p>
        </p:txBody>
      </p:sp>
      <p:sp>
        <p:nvSpPr>
          <p:cNvPr id="338" name="Google Shape;338;p10"/>
          <p:cNvSpPr txBox="1"/>
          <p:nvPr/>
        </p:nvSpPr>
        <p:spPr>
          <a:xfrm>
            <a:off x="4933825" y="1498405"/>
            <a:ext cx="7002361" cy="4642452"/>
          </a:xfrm>
          <a:prstGeom prst="rect">
            <a:avLst/>
          </a:prstGeom>
          <a:noFill/>
          <a:ln>
            <a:noFill/>
          </a:ln>
        </p:spPr>
        <p:txBody>
          <a:bodyPr spcFirstLastPara="1" wrap="square" lIns="91425" tIns="45700" rIns="91425" bIns="45700" anchor="ctr" anchorCtr="0">
            <a:normAutofit/>
          </a:bodyPr>
          <a:lstStyle/>
          <a:p>
            <a:pPr marL="114300" marR="0" lvl="0" indent="0" algn="l" defTabSz="914400" rtl="0" eaLnBrk="1" fontAlgn="auto" latinLnBrk="0" hangingPunct="1">
              <a:lnSpc>
                <a:spcPct val="120000"/>
              </a:lnSpc>
              <a:spcBef>
                <a:spcPts val="0"/>
              </a:spcBef>
              <a:spcAft>
                <a:spcPts val="0"/>
              </a:spcAft>
              <a:buClr>
                <a:srgbClr val="CB1F54"/>
              </a:buClr>
              <a:buSzPct val="100000"/>
              <a:buFontTx/>
              <a:buNone/>
              <a:tabLst/>
              <a:defRPr/>
            </a:pPr>
            <a:endParaRPr kumimoji="0" lang="en-US" sz="30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pic>
        <p:nvPicPr>
          <p:cNvPr id="339" name="Google Shape;339;p10"/>
          <p:cNvPicPr preferRelativeResize="0"/>
          <p:nvPr/>
        </p:nvPicPr>
        <p:blipFill rotWithShape="1">
          <a:blip r:embed="rId3">
            <a:alphaModFix/>
          </a:blip>
          <a:srcRect/>
          <a:stretch/>
        </p:blipFill>
        <p:spPr>
          <a:xfrm>
            <a:off x="1" y="9267"/>
            <a:ext cx="4695568" cy="6847207"/>
          </a:xfrm>
          <a:prstGeom prst="rect">
            <a:avLst/>
          </a:prstGeom>
          <a:noFill/>
          <a:ln>
            <a:noFill/>
          </a:ln>
        </p:spPr>
      </p:pic>
      <p:graphicFrame>
        <p:nvGraphicFramePr>
          <p:cNvPr id="3" name="Table 4">
            <a:extLst>
              <a:ext uri="{FF2B5EF4-FFF2-40B4-BE49-F238E27FC236}">
                <a16:creationId xmlns:a16="http://schemas.microsoft.com/office/drawing/2014/main" id="{04954AC4-2466-8BCA-6766-1C0CC99B55F0}"/>
              </a:ext>
            </a:extLst>
          </p:cNvPr>
          <p:cNvGraphicFramePr>
            <a:graphicFrameLocks noGrp="1"/>
          </p:cNvGraphicFramePr>
          <p:nvPr>
            <p:extLst>
              <p:ext uri="{D42A27DB-BD31-4B8C-83A1-F6EECF244321}">
                <p14:modId xmlns:p14="http://schemas.microsoft.com/office/powerpoint/2010/main" val="759821051"/>
              </p:ext>
            </p:extLst>
          </p:nvPr>
        </p:nvGraphicFramePr>
        <p:xfrm>
          <a:off x="5189837" y="1925594"/>
          <a:ext cx="6030923" cy="3830113"/>
        </p:xfrm>
        <a:graphic>
          <a:graphicData uri="http://schemas.openxmlformats.org/drawingml/2006/table">
            <a:tbl>
              <a:tblPr firstRow="1" bandRow="1">
                <a:tableStyleId>{BC89EF96-8CEA-46FF-86C4-4CE0E7609802}</a:tableStyleId>
              </a:tblPr>
              <a:tblGrid>
                <a:gridCol w="2678326">
                  <a:extLst>
                    <a:ext uri="{9D8B030D-6E8A-4147-A177-3AD203B41FA5}">
                      <a16:colId xmlns:a16="http://schemas.microsoft.com/office/drawing/2014/main" val="2207626018"/>
                    </a:ext>
                  </a:extLst>
                </a:gridCol>
                <a:gridCol w="3352597">
                  <a:extLst>
                    <a:ext uri="{9D8B030D-6E8A-4147-A177-3AD203B41FA5}">
                      <a16:colId xmlns:a16="http://schemas.microsoft.com/office/drawing/2014/main" val="2961320122"/>
                    </a:ext>
                  </a:extLst>
                </a:gridCol>
              </a:tblGrid>
              <a:tr h="879015">
                <a:tc>
                  <a:txBody>
                    <a:bodyPr/>
                    <a:lstStyle/>
                    <a:p>
                      <a:pPr lvl="0">
                        <a:buNone/>
                      </a:pPr>
                      <a:r>
                        <a:rPr lang="en-US" sz="1900" b="0" u="none" strike="noStrike" noProof="0">
                          <a:solidFill>
                            <a:schemeClr val="tx1"/>
                          </a:solidFill>
                        </a:rPr>
                        <a:t>Overall Design Rating </a:t>
                      </a:r>
                    </a:p>
                    <a:p>
                      <a:pPr lvl="0">
                        <a:buNone/>
                      </a:pPr>
                      <a:r>
                        <a:rPr lang="en-US" sz="1900" b="0" u="none" strike="noStrike" noProof="0">
                          <a:solidFill>
                            <a:schemeClr val="tx1"/>
                          </a:solidFill>
                        </a:rPr>
                        <a:t>for Domain 4:</a:t>
                      </a:r>
                    </a:p>
                    <a:p>
                      <a:pPr lvl="0">
                        <a:buNone/>
                      </a:pPr>
                      <a:endParaRPr lang="en-US" sz="1900" b="0" i="0" u="none" strike="noStrike" noProof="0">
                        <a:solidFill>
                          <a:schemeClr val="tx1"/>
                        </a:solidFill>
                        <a:latin typeface="Calibri"/>
                      </a:endParaRPr>
                    </a:p>
                  </a:txBody>
                  <a:tcPr marL="94820" marR="94820" marT="47410" marB="47410">
                    <a:lnL w="12700">
                      <a:solidFill>
                        <a:schemeClr val="tx1"/>
                      </a:solidFill>
                    </a:lnL>
                    <a:lnR w="12700">
                      <a:solidFill>
                        <a:schemeClr val="tx1"/>
                      </a:solidFill>
                    </a:lnR>
                    <a:lnT w="12700">
                      <a:solidFill>
                        <a:schemeClr val="tx1"/>
                      </a:solidFill>
                    </a:lnT>
                    <a:lnB w="12700">
                      <a:solidFill>
                        <a:schemeClr val="tx1"/>
                      </a:solidFill>
                    </a:lnB>
                  </a:tcPr>
                </a:tc>
                <a:tc>
                  <a:txBody>
                    <a:bodyPr/>
                    <a:lstStyle/>
                    <a:p>
                      <a:endParaRPr lang="en-US" sz="1900"/>
                    </a:p>
                  </a:txBody>
                  <a:tcPr marL="94820" marR="94820" marT="47410" marB="47410">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776032716"/>
                  </a:ext>
                </a:extLst>
              </a:tr>
              <a:tr h="879015">
                <a:tc>
                  <a:txBody>
                    <a:bodyPr/>
                    <a:lstStyle/>
                    <a:p>
                      <a:pPr lvl="0">
                        <a:buNone/>
                      </a:pPr>
                      <a:r>
                        <a:rPr lang="en-US" sz="1900" b="0" u="none" strike="noStrike" noProof="0"/>
                        <a:t>Overall Implementation Rating for Domain 4:</a:t>
                      </a:r>
                    </a:p>
                    <a:p>
                      <a:pPr lvl="0">
                        <a:buNone/>
                      </a:pPr>
                      <a:endParaRPr lang="en-US" sz="1900" b="0" i="0" u="none" strike="noStrike" noProof="0">
                        <a:latin typeface="Calibri"/>
                      </a:endParaRPr>
                    </a:p>
                  </a:txBody>
                  <a:tcPr marL="94820" marR="94820" marT="47410" marB="47410">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endParaRPr lang="en-US" sz="1900"/>
                    </a:p>
                  </a:txBody>
                  <a:tcPr marL="94820" marR="94820" marT="47410" marB="47410">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2297853353"/>
                  </a:ext>
                </a:extLst>
              </a:tr>
              <a:tr h="793674">
                <a:tc>
                  <a:txBody>
                    <a:bodyPr/>
                    <a:lstStyle/>
                    <a:p>
                      <a:pPr lvl="0">
                        <a:buNone/>
                      </a:pPr>
                      <a:r>
                        <a:rPr lang="en-US" sz="1900" b="0" u="none" strike="noStrike" noProof="0"/>
                        <a:t>Strongest Indicators:</a:t>
                      </a:r>
                    </a:p>
                    <a:p>
                      <a:pPr lvl="0">
                        <a:buNone/>
                      </a:pPr>
                      <a:endParaRPr lang="en-US" sz="1900" b="0" i="0" u="none" strike="noStrike" noProof="0">
                        <a:latin typeface="Calibri"/>
                      </a:endParaRPr>
                    </a:p>
                  </a:txBody>
                  <a:tcPr marL="94820" marR="94820" marT="47410" marB="47410">
                    <a:lnL w="12700">
                      <a:solidFill>
                        <a:schemeClr val="tx1"/>
                      </a:solidFill>
                    </a:lnL>
                    <a:lnR w="12700">
                      <a:solidFill>
                        <a:schemeClr val="tx1"/>
                      </a:solidFill>
                    </a:lnR>
                    <a:lnT w="12700">
                      <a:solidFill>
                        <a:schemeClr val="tx1"/>
                      </a:solidFill>
                    </a:lnT>
                    <a:lnB w="12700">
                      <a:solidFill>
                        <a:schemeClr val="tx1"/>
                      </a:solidFill>
                    </a:lnB>
                  </a:tcPr>
                </a:tc>
                <a:tc>
                  <a:txBody>
                    <a:bodyPr/>
                    <a:lstStyle/>
                    <a:p>
                      <a:endParaRPr lang="en-US" sz="1900"/>
                    </a:p>
                  </a:txBody>
                  <a:tcPr marL="94820" marR="94820" marT="47410" marB="47410">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332203749"/>
                  </a:ext>
                </a:extLst>
              </a:tr>
              <a:tr h="1109439">
                <a:tc>
                  <a:txBody>
                    <a:bodyPr/>
                    <a:lstStyle/>
                    <a:p>
                      <a:pPr lvl="0" algn="l">
                        <a:lnSpc>
                          <a:spcPct val="100000"/>
                        </a:lnSpc>
                        <a:spcBef>
                          <a:spcPts val="0"/>
                        </a:spcBef>
                        <a:spcAft>
                          <a:spcPts val="0"/>
                        </a:spcAft>
                        <a:buNone/>
                      </a:pPr>
                      <a:r>
                        <a:rPr lang="en-US" sz="1900" b="0" u="none" strike="noStrike" noProof="0"/>
                        <a:t>Indicators with the Most Opportunity for Growth:</a:t>
                      </a:r>
                    </a:p>
                    <a:p>
                      <a:pPr lvl="0" algn="l">
                        <a:lnSpc>
                          <a:spcPct val="100000"/>
                        </a:lnSpc>
                        <a:spcBef>
                          <a:spcPts val="0"/>
                        </a:spcBef>
                        <a:spcAft>
                          <a:spcPts val="0"/>
                        </a:spcAft>
                        <a:buNone/>
                      </a:pPr>
                      <a:endParaRPr lang="en-US" sz="1900" b="0" i="0" u="none" strike="noStrike" noProof="0">
                        <a:latin typeface="Calibri"/>
                      </a:endParaRPr>
                    </a:p>
                  </a:txBody>
                  <a:tcPr marL="94820" marR="94820" marT="47410" marB="47410">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endParaRPr lang="en-US" sz="1900"/>
                    </a:p>
                  </a:txBody>
                  <a:tcPr marL="94820" marR="94820" marT="47410" marB="47410">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717429530"/>
                  </a:ext>
                </a:extLst>
              </a:tr>
            </a:tbl>
          </a:graphicData>
        </a:graphic>
      </p:graphicFrame>
    </p:spTree>
    <p:extLst>
      <p:ext uri="{BB962C8B-B14F-4D97-AF65-F5344CB8AC3E}">
        <p14:creationId xmlns:p14="http://schemas.microsoft.com/office/powerpoint/2010/main" val="29337362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D3A9E-C821-4854-17A8-9DFE2A104DF0}"/>
              </a:ext>
            </a:extLst>
          </p:cNvPr>
          <p:cNvSpPr>
            <a:spLocks noGrp="1"/>
          </p:cNvSpPr>
          <p:nvPr>
            <p:ph type="title"/>
          </p:nvPr>
        </p:nvSpPr>
        <p:spPr>
          <a:xfrm>
            <a:off x="545014" y="365125"/>
            <a:ext cx="10808786" cy="522000"/>
          </a:xfrm>
        </p:spPr>
        <p:txBody>
          <a:bodyPr>
            <a:normAutofit fontScale="90000"/>
          </a:bodyPr>
          <a:lstStyle/>
          <a:p>
            <a:r>
              <a:rPr lang="en-US" b="1">
                <a:cs typeface="Calibri Light"/>
              </a:rPr>
              <a:t>4.1 Clinical Design</a:t>
            </a:r>
            <a:endParaRPr lang="en-US" b="1"/>
          </a:p>
        </p:txBody>
      </p:sp>
      <p:sp>
        <p:nvSpPr>
          <p:cNvPr id="4" name="TextBox 3">
            <a:extLst>
              <a:ext uri="{FF2B5EF4-FFF2-40B4-BE49-F238E27FC236}">
                <a16:creationId xmlns:a16="http://schemas.microsoft.com/office/drawing/2014/main" id="{9A6DBA9E-3B8F-7269-A8D3-253272FB5579}"/>
              </a:ext>
            </a:extLst>
          </p:cNvPr>
          <p:cNvSpPr txBox="1"/>
          <p:nvPr/>
        </p:nvSpPr>
        <p:spPr>
          <a:xfrm>
            <a:off x="545014" y="835717"/>
            <a:ext cx="11101971" cy="10572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5000"/>
              </a:lnSpc>
              <a:spcBef>
                <a:spcPts val="0"/>
              </a:spcBef>
              <a:spcAft>
                <a:spcPts val="0"/>
              </a:spcAft>
              <a:buClrTx/>
              <a:buSzTx/>
              <a:buFontTx/>
              <a:buNone/>
              <a:tabLst/>
              <a:defRPr/>
            </a:pPr>
            <a:r>
              <a:rPr lang="en-US" sz="1650" i="1" dirty="0">
                <a:effectLst/>
                <a:latin typeface="Calibri" panose="020F0502020204030204" pitchFamily="34" charset="0"/>
                <a:ea typeface="Calibri" panose="020F0502020204030204" pitchFamily="34" charset="0"/>
                <a:cs typeface="Arial" panose="020B0604020202020204" pitchFamily="34" charset="0"/>
              </a:rPr>
              <a:t>Clinical designs are developed collaboratively by program faculty, district partners, and candidates and articulate specific learning and performance goals for each candidate. High-quality clinical designs incorporate “learning while doing,” combining practical experiences with structured reflection and feedback; regularly offer opportunities to connect theory with practice; and require candidates to authentically address challenges that require adaptive leadership.</a:t>
            </a:r>
            <a:r>
              <a:rPr lang="en-US" sz="1650" i="1" dirty="0">
                <a:effectLst/>
              </a:rPr>
              <a:t> </a:t>
            </a:r>
            <a:endParaRPr kumimoji="0" lang="en-US" sz="1650" b="0" i="1"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525BD6D-2442-26AD-A411-5EE9A5048C56}"/>
              </a:ext>
            </a:extLst>
          </p:cNvPr>
          <p:cNvSpPr txBox="1"/>
          <p:nvPr/>
        </p:nvSpPr>
        <p:spPr>
          <a:xfrm>
            <a:off x="9933418" y="2006914"/>
            <a:ext cx="17663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72C4"/>
                </a:solidFill>
                <a:effectLst/>
                <a:uLnTx/>
                <a:uFillTx/>
                <a:latin typeface="Calibri" panose="020F0502020204030204"/>
                <a:ea typeface="+mn-ea"/>
                <a:cs typeface="Calibri"/>
              </a:rPr>
              <a:t>     Preliminary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72C4"/>
                </a:solidFill>
                <a:effectLst/>
                <a:uLnTx/>
                <a:uFillTx/>
                <a:latin typeface="Calibri" panose="020F0502020204030204"/>
                <a:ea typeface="+mn-ea"/>
                <a:cs typeface="Calibri"/>
              </a:rPr>
              <a:t>         Ratings</a:t>
            </a:r>
          </a:p>
        </p:txBody>
      </p:sp>
      <p:sp>
        <p:nvSpPr>
          <p:cNvPr id="6" name="Rounded Rectangle 5">
            <a:extLst>
              <a:ext uri="{FF2B5EF4-FFF2-40B4-BE49-F238E27FC236}">
                <a16:creationId xmlns:a16="http://schemas.microsoft.com/office/drawing/2014/main" id="{B643132B-5041-F86C-2DAB-70FBAC3A9A15}"/>
              </a:ext>
            </a:extLst>
          </p:cNvPr>
          <p:cNvSpPr/>
          <p:nvPr/>
        </p:nvSpPr>
        <p:spPr>
          <a:xfrm>
            <a:off x="10053802" y="2755007"/>
            <a:ext cx="1645920" cy="1644086"/>
          </a:xfrm>
          <a:prstGeom prst="roundRect">
            <a:avLst/>
          </a:prstGeom>
          <a:solidFill>
            <a:schemeClr val="tx2">
              <a:lumMod val="20000"/>
              <a:lumOff val="80000"/>
            </a:schemeClr>
          </a:solidFill>
          <a:ln/>
        </p:spPr>
        <p:style>
          <a:lnRef idx="1">
            <a:schemeClr val="accent5"/>
          </a:lnRef>
          <a:fillRef idx="2">
            <a:schemeClr val="accent5"/>
          </a:fillRef>
          <a:effectRef idx="1">
            <a:schemeClr val="accent5"/>
          </a:effectRef>
          <a:fontRef idx="minor">
            <a:schemeClr val="dk1"/>
          </a:fontRef>
        </p:style>
        <p:txBody>
          <a:bodyPr lIns="45720" tIns="45720" rIns="4572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Design: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 </a:t>
            </a:r>
          </a:p>
        </p:txBody>
      </p:sp>
      <p:sp>
        <p:nvSpPr>
          <p:cNvPr id="11" name="Rounded Rectangle 10">
            <a:extLst>
              <a:ext uri="{FF2B5EF4-FFF2-40B4-BE49-F238E27FC236}">
                <a16:creationId xmlns:a16="http://schemas.microsoft.com/office/drawing/2014/main" id="{A2F5AC36-EB55-1BB5-FD0D-A50678AEFAC1}"/>
              </a:ext>
            </a:extLst>
          </p:cNvPr>
          <p:cNvSpPr/>
          <p:nvPr/>
        </p:nvSpPr>
        <p:spPr>
          <a:xfrm>
            <a:off x="10053802" y="4575975"/>
            <a:ext cx="1645920" cy="1644085"/>
          </a:xfrm>
          <a:prstGeom prst="roundRect">
            <a:avLst/>
          </a:prstGeom>
          <a:solidFill>
            <a:schemeClr val="tx2">
              <a:lumMod val="20000"/>
              <a:lumOff val="80000"/>
            </a:schemeClr>
          </a:solidFill>
        </p:spPr>
        <p:style>
          <a:lnRef idx="1">
            <a:schemeClr val="accent5"/>
          </a:lnRef>
          <a:fillRef idx="2">
            <a:schemeClr val="accent5"/>
          </a:fillRef>
          <a:effectRef idx="1">
            <a:schemeClr val="accent5"/>
          </a:effectRef>
          <a:fontRef idx="minor">
            <a:schemeClr val="dk1"/>
          </a:fontRef>
        </p:style>
        <p:txBody>
          <a:bodyPr lIns="45720" tIns="45720" rIns="4572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Implementation: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 </a:t>
            </a:r>
          </a:p>
        </p:txBody>
      </p:sp>
      <p:graphicFrame>
        <p:nvGraphicFramePr>
          <p:cNvPr id="7" name="Table 3">
            <a:extLst>
              <a:ext uri="{FF2B5EF4-FFF2-40B4-BE49-F238E27FC236}">
                <a16:creationId xmlns:a16="http://schemas.microsoft.com/office/drawing/2014/main" id="{B5343D95-2B67-84B3-B5FE-443ECE2FC689}"/>
              </a:ext>
            </a:extLst>
          </p:cNvPr>
          <p:cNvGraphicFramePr>
            <a:graphicFrameLocks noGrp="1"/>
          </p:cNvGraphicFramePr>
          <p:nvPr>
            <p:extLst>
              <p:ext uri="{D42A27DB-BD31-4B8C-83A1-F6EECF244321}">
                <p14:modId xmlns:p14="http://schemas.microsoft.com/office/powerpoint/2010/main" val="3270868216"/>
              </p:ext>
            </p:extLst>
          </p:nvPr>
        </p:nvGraphicFramePr>
        <p:xfrm>
          <a:off x="545014" y="1915702"/>
          <a:ext cx="4811726" cy="4304358"/>
        </p:xfrm>
        <a:graphic>
          <a:graphicData uri="http://schemas.openxmlformats.org/drawingml/2006/table">
            <a:tbl>
              <a:tblPr firstRow="1" bandRow="1">
                <a:tableStyleId>{5C22544A-7EE6-4342-B048-85BDC9FD1C3A}</a:tableStyleId>
              </a:tblPr>
              <a:tblGrid>
                <a:gridCol w="2405863">
                  <a:extLst>
                    <a:ext uri="{9D8B030D-6E8A-4147-A177-3AD203B41FA5}">
                      <a16:colId xmlns:a16="http://schemas.microsoft.com/office/drawing/2014/main" val="1182033406"/>
                    </a:ext>
                  </a:extLst>
                </a:gridCol>
                <a:gridCol w="2405863">
                  <a:extLst>
                    <a:ext uri="{9D8B030D-6E8A-4147-A177-3AD203B41FA5}">
                      <a16:colId xmlns:a16="http://schemas.microsoft.com/office/drawing/2014/main" val="285368472"/>
                    </a:ext>
                  </a:extLst>
                </a:gridCol>
              </a:tblGrid>
              <a:tr h="888533">
                <a:tc>
                  <a:txBody>
                    <a:bodyPr/>
                    <a:lstStyle/>
                    <a:p>
                      <a:pPr algn="ctr"/>
                      <a:r>
                        <a:rPr lang="en-US" sz="1800" dirty="0">
                          <a:latin typeface="+mn-lt"/>
                        </a:rPr>
                        <a:t>Evidence of Design </a:t>
                      </a:r>
                    </a:p>
                    <a:p>
                      <a:pPr lvl="0" algn="ctr">
                        <a:buNone/>
                      </a:pPr>
                      <a:r>
                        <a:rPr lang="en-US" sz="1450" i="1" dirty="0">
                          <a:latin typeface="+mn-lt"/>
                        </a:rPr>
                        <a:t>(insert links below)</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u="none" strike="noStrike" spc="-70" baseline="0" noProof="0" dirty="0">
                          <a:latin typeface="+mn-lt"/>
                        </a:rPr>
                        <a:t>Implementation Evidence </a:t>
                      </a:r>
                      <a:r>
                        <a:rPr kumimoji="0" lang="en-US" sz="1450" b="1" i="1" u="none" strike="noStrike" kern="1200" cap="none" spc="0" normalizeH="0" baseline="0" noProof="0" dirty="0">
                          <a:ln>
                            <a:noFill/>
                          </a:ln>
                          <a:solidFill>
                            <a:prstClr val="white"/>
                          </a:solidFill>
                          <a:effectLst/>
                          <a:uLnTx/>
                          <a:uFillTx/>
                          <a:latin typeface="+mn-lt"/>
                          <a:ea typeface="+mn-ea"/>
                          <a:cs typeface="+mn-cs"/>
                        </a:rPr>
                        <a:t>(insert links below)</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i="1" spc="-40" baseline="0" dirty="0">
                        <a:latin typeface="+mn-lt"/>
                      </a:endParaRPr>
                    </a:p>
                  </a:txBody>
                  <a:tcPr/>
                </a:tc>
                <a:extLst>
                  <a:ext uri="{0D108BD9-81ED-4DB2-BD59-A6C34878D82A}">
                    <a16:rowId xmlns:a16="http://schemas.microsoft.com/office/drawing/2014/main" val="1744858797"/>
                  </a:ext>
                </a:extLst>
              </a:tr>
              <a:tr h="3415825">
                <a:tc>
                  <a:txBody>
                    <a:bodyPr/>
                    <a:lstStyle/>
                    <a:p>
                      <a:endParaRPr lang="en-US" dirty="0"/>
                    </a:p>
                  </a:txBody>
                  <a:tcPr>
                    <a:solidFill>
                      <a:schemeClr val="tx2">
                        <a:lumMod val="20000"/>
                        <a:lumOff val="80000"/>
                      </a:schemeClr>
                    </a:solidFill>
                  </a:tcPr>
                </a:tc>
                <a:tc>
                  <a:txBody>
                    <a:bodyPr/>
                    <a:lstStyle/>
                    <a:p>
                      <a:endParaRPr lang="en-US" dirty="0"/>
                    </a:p>
                  </a:txBody>
                  <a:tcPr>
                    <a:solidFill>
                      <a:schemeClr val="tx2">
                        <a:lumMod val="20000"/>
                        <a:lumOff val="80000"/>
                      </a:schemeClr>
                    </a:solidFill>
                  </a:tcPr>
                </a:tc>
                <a:extLst>
                  <a:ext uri="{0D108BD9-81ED-4DB2-BD59-A6C34878D82A}">
                    <a16:rowId xmlns:a16="http://schemas.microsoft.com/office/drawing/2014/main" val="3879764665"/>
                  </a:ext>
                </a:extLst>
              </a:tr>
            </a:tbl>
          </a:graphicData>
        </a:graphic>
      </p:graphicFrame>
      <p:graphicFrame>
        <p:nvGraphicFramePr>
          <p:cNvPr id="8" name="Table 7">
            <a:extLst>
              <a:ext uri="{FF2B5EF4-FFF2-40B4-BE49-F238E27FC236}">
                <a16:creationId xmlns:a16="http://schemas.microsoft.com/office/drawing/2014/main" id="{49FCC656-3119-13AD-B9CD-049064F34D8C}"/>
              </a:ext>
            </a:extLst>
          </p:cNvPr>
          <p:cNvGraphicFramePr>
            <a:graphicFrameLocks noGrp="1"/>
          </p:cNvGraphicFramePr>
          <p:nvPr>
            <p:extLst>
              <p:ext uri="{D42A27DB-BD31-4B8C-83A1-F6EECF244321}">
                <p14:modId xmlns:p14="http://schemas.microsoft.com/office/powerpoint/2010/main" val="1583519911"/>
              </p:ext>
            </p:extLst>
          </p:nvPr>
        </p:nvGraphicFramePr>
        <p:xfrm>
          <a:off x="5613798" y="1915702"/>
          <a:ext cx="4182945" cy="4304358"/>
        </p:xfrm>
        <a:graphic>
          <a:graphicData uri="http://schemas.openxmlformats.org/drawingml/2006/table">
            <a:tbl>
              <a:tblPr firstRow="1" bandRow="1">
                <a:tableStyleId>{5C22544A-7EE6-4342-B048-85BDC9FD1C3A}</a:tableStyleId>
              </a:tblPr>
              <a:tblGrid>
                <a:gridCol w="2089121">
                  <a:extLst>
                    <a:ext uri="{9D8B030D-6E8A-4147-A177-3AD203B41FA5}">
                      <a16:colId xmlns:a16="http://schemas.microsoft.com/office/drawing/2014/main" val="1468297184"/>
                    </a:ext>
                  </a:extLst>
                </a:gridCol>
                <a:gridCol w="2093824">
                  <a:extLst>
                    <a:ext uri="{9D8B030D-6E8A-4147-A177-3AD203B41FA5}">
                      <a16:colId xmlns:a16="http://schemas.microsoft.com/office/drawing/2014/main" val="848919306"/>
                    </a:ext>
                  </a:extLst>
                </a:gridCol>
              </a:tblGrid>
              <a:tr h="888533">
                <a:tc>
                  <a:txBody>
                    <a:bodyPr/>
                    <a:lstStyle/>
                    <a:p>
                      <a:pPr algn="ctr"/>
                      <a:r>
                        <a:rPr lang="en-US" sz="1800" dirty="0">
                          <a:latin typeface="+mn-lt"/>
                        </a:rPr>
                        <a:t>Relative Program Strengths </a:t>
                      </a:r>
                    </a:p>
                  </a:txBody>
                  <a:tcPr/>
                </a:tc>
                <a:tc>
                  <a:txBody>
                    <a:bodyPr/>
                    <a:lstStyle/>
                    <a:p>
                      <a:pPr lvl="0" algn="ctr">
                        <a:buNone/>
                      </a:pPr>
                      <a:r>
                        <a:rPr lang="en-US" sz="1800" dirty="0">
                          <a:latin typeface="+mn-lt"/>
                        </a:rPr>
                        <a:t>Growth Opportunities</a:t>
                      </a:r>
                    </a:p>
                  </a:txBody>
                  <a:tcPr/>
                </a:tc>
                <a:extLst>
                  <a:ext uri="{0D108BD9-81ED-4DB2-BD59-A6C34878D82A}">
                    <a16:rowId xmlns:a16="http://schemas.microsoft.com/office/drawing/2014/main" val="3673525508"/>
                  </a:ext>
                </a:extLst>
              </a:tr>
              <a:tr h="3415825">
                <a:tc>
                  <a:txBody>
                    <a:bodyPr/>
                    <a:lstStyle/>
                    <a:p>
                      <a:endParaRPr lang="en-US" dirty="0"/>
                    </a:p>
                  </a:txBody>
                  <a:tcPr>
                    <a:solidFill>
                      <a:schemeClr val="tx2">
                        <a:lumMod val="20000"/>
                        <a:lumOff val="80000"/>
                      </a:schemeClr>
                    </a:solidFill>
                  </a:tcPr>
                </a:tc>
                <a:tc>
                  <a:txBody>
                    <a:bodyPr/>
                    <a:lstStyle/>
                    <a:p>
                      <a:pPr lvl="0">
                        <a:buNone/>
                      </a:pPr>
                      <a:endParaRPr lang="en-US" dirty="0"/>
                    </a:p>
                  </a:txBody>
                  <a:tcPr>
                    <a:solidFill>
                      <a:schemeClr val="tx2">
                        <a:lumMod val="20000"/>
                        <a:lumOff val="80000"/>
                      </a:schemeClr>
                    </a:solidFill>
                  </a:tcPr>
                </a:tc>
                <a:extLst>
                  <a:ext uri="{0D108BD9-81ED-4DB2-BD59-A6C34878D82A}">
                    <a16:rowId xmlns:a16="http://schemas.microsoft.com/office/drawing/2014/main" val="921349258"/>
                  </a:ext>
                </a:extLst>
              </a:tr>
            </a:tbl>
          </a:graphicData>
        </a:graphic>
      </p:graphicFrame>
    </p:spTree>
    <p:extLst>
      <p:ext uri="{BB962C8B-B14F-4D97-AF65-F5344CB8AC3E}">
        <p14:creationId xmlns:p14="http://schemas.microsoft.com/office/powerpoint/2010/main" val="28179663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D3A9E-C821-4854-17A8-9DFE2A104DF0}"/>
              </a:ext>
            </a:extLst>
          </p:cNvPr>
          <p:cNvSpPr>
            <a:spLocks noGrp="1"/>
          </p:cNvSpPr>
          <p:nvPr>
            <p:ph type="title"/>
          </p:nvPr>
        </p:nvSpPr>
        <p:spPr>
          <a:xfrm>
            <a:off x="545014" y="365125"/>
            <a:ext cx="10808786" cy="522000"/>
          </a:xfrm>
        </p:spPr>
        <p:txBody>
          <a:bodyPr>
            <a:normAutofit fontScale="90000"/>
          </a:bodyPr>
          <a:lstStyle/>
          <a:p>
            <a:r>
              <a:rPr lang="en-US" b="1">
                <a:cs typeface="Calibri Light"/>
              </a:rPr>
              <a:t>4.2 Clinical Placements</a:t>
            </a:r>
            <a:endParaRPr lang="en-US" b="1"/>
          </a:p>
        </p:txBody>
      </p:sp>
      <p:sp>
        <p:nvSpPr>
          <p:cNvPr id="4" name="TextBox 3">
            <a:extLst>
              <a:ext uri="{FF2B5EF4-FFF2-40B4-BE49-F238E27FC236}">
                <a16:creationId xmlns:a16="http://schemas.microsoft.com/office/drawing/2014/main" id="{9A6DBA9E-3B8F-7269-A8D3-253272FB5579}"/>
              </a:ext>
            </a:extLst>
          </p:cNvPr>
          <p:cNvSpPr txBox="1"/>
          <p:nvPr/>
        </p:nvSpPr>
        <p:spPr>
          <a:xfrm>
            <a:off x="545014" y="885145"/>
            <a:ext cx="11101971" cy="8540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50" b="0" i="1" u="none" strike="noStrike" kern="1200" cap="none" spc="0" normalizeH="0" baseline="0" noProof="0" dirty="0">
                <a:ln>
                  <a:noFill/>
                </a:ln>
                <a:solidFill>
                  <a:prstClr val="black">
                    <a:lumMod val="75000"/>
                    <a:lumOff val="25000"/>
                  </a:prstClr>
                </a:solidFill>
                <a:effectLst/>
                <a:uLnTx/>
                <a:uFillTx/>
                <a:latin typeface="Calibri" panose="020F0502020204030204"/>
                <a:ea typeface="+mn-lt"/>
                <a:cs typeface="Calibri" panose="020F0502020204030204"/>
              </a:rPr>
              <a:t>Program faculty and district partners collaborate to ensure that candidates’ clinical placements are at schools well-positioned to support their development as equity-centered leaders, with attention to specific candidate learning needs, diversifying their experiences, and exposing candidates to skilled guidance from site-based mentors, clinical supervisors, and coaches. </a:t>
            </a:r>
            <a:endParaRPr kumimoji="0" lang="en-US" sz="1650" b="0" i="1"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525BD6D-2442-26AD-A411-5EE9A5048C56}"/>
              </a:ext>
            </a:extLst>
          </p:cNvPr>
          <p:cNvSpPr txBox="1"/>
          <p:nvPr/>
        </p:nvSpPr>
        <p:spPr>
          <a:xfrm>
            <a:off x="9933418" y="2006914"/>
            <a:ext cx="17663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72C4"/>
                </a:solidFill>
                <a:effectLst/>
                <a:uLnTx/>
                <a:uFillTx/>
                <a:latin typeface="Calibri" panose="020F0502020204030204"/>
                <a:ea typeface="+mn-ea"/>
                <a:cs typeface="Calibri"/>
              </a:rPr>
              <a:t>     Preliminary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72C4"/>
                </a:solidFill>
                <a:effectLst/>
                <a:uLnTx/>
                <a:uFillTx/>
                <a:latin typeface="Calibri" panose="020F0502020204030204"/>
                <a:ea typeface="+mn-ea"/>
                <a:cs typeface="Calibri"/>
              </a:rPr>
              <a:t>         Ratings</a:t>
            </a:r>
          </a:p>
        </p:txBody>
      </p:sp>
      <p:sp>
        <p:nvSpPr>
          <p:cNvPr id="6" name="Rounded Rectangle 5">
            <a:extLst>
              <a:ext uri="{FF2B5EF4-FFF2-40B4-BE49-F238E27FC236}">
                <a16:creationId xmlns:a16="http://schemas.microsoft.com/office/drawing/2014/main" id="{B643132B-5041-F86C-2DAB-70FBAC3A9A15}"/>
              </a:ext>
            </a:extLst>
          </p:cNvPr>
          <p:cNvSpPr/>
          <p:nvPr/>
        </p:nvSpPr>
        <p:spPr>
          <a:xfrm>
            <a:off x="10053802" y="2755007"/>
            <a:ext cx="1645920" cy="1644086"/>
          </a:xfrm>
          <a:prstGeom prst="roundRect">
            <a:avLst/>
          </a:prstGeom>
          <a:solidFill>
            <a:schemeClr val="tx2">
              <a:lumMod val="20000"/>
              <a:lumOff val="80000"/>
            </a:schemeClr>
          </a:solidFill>
          <a:ln/>
        </p:spPr>
        <p:style>
          <a:lnRef idx="1">
            <a:schemeClr val="accent5"/>
          </a:lnRef>
          <a:fillRef idx="2">
            <a:schemeClr val="accent5"/>
          </a:fillRef>
          <a:effectRef idx="1">
            <a:schemeClr val="accent5"/>
          </a:effectRef>
          <a:fontRef idx="minor">
            <a:schemeClr val="dk1"/>
          </a:fontRef>
        </p:style>
        <p:txBody>
          <a:bodyPr lIns="45720" tIns="45720" rIns="4572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Design: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 </a:t>
            </a:r>
          </a:p>
        </p:txBody>
      </p:sp>
      <p:sp>
        <p:nvSpPr>
          <p:cNvPr id="11" name="Rounded Rectangle 10">
            <a:extLst>
              <a:ext uri="{FF2B5EF4-FFF2-40B4-BE49-F238E27FC236}">
                <a16:creationId xmlns:a16="http://schemas.microsoft.com/office/drawing/2014/main" id="{A2F5AC36-EB55-1BB5-FD0D-A50678AEFAC1}"/>
              </a:ext>
            </a:extLst>
          </p:cNvPr>
          <p:cNvSpPr/>
          <p:nvPr/>
        </p:nvSpPr>
        <p:spPr>
          <a:xfrm>
            <a:off x="10053802" y="4575975"/>
            <a:ext cx="1645920" cy="1644085"/>
          </a:xfrm>
          <a:prstGeom prst="roundRect">
            <a:avLst/>
          </a:prstGeom>
          <a:solidFill>
            <a:schemeClr val="tx2">
              <a:lumMod val="20000"/>
              <a:lumOff val="80000"/>
            </a:schemeClr>
          </a:solidFill>
        </p:spPr>
        <p:style>
          <a:lnRef idx="1">
            <a:schemeClr val="accent5"/>
          </a:lnRef>
          <a:fillRef idx="2">
            <a:schemeClr val="accent5"/>
          </a:fillRef>
          <a:effectRef idx="1">
            <a:schemeClr val="accent5"/>
          </a:effectRef>
          <a:fontRef idx="minor">
            <a:schemeClr val="dk1"/>
          </a:fontRef>
        </p:style>
        <p:txBody>
          <a:bodyPr lIns="45720" tIns="45720" rIns="4572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Implementation: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 </a:t>
            </a:r>
          </a:p>
        </p:txBody>
      </p:sp>
      <p:graphicFrame>
        <p:nvGraphicFramePr>
          <p:cNvPr id="9" name="Table 3">
            <a:extLst>
              <a:ext uri="{FF2B5EF4-FFF2-40B4-BE49-F238E27FC236}">
                <a16:creationId xmlns:a16="http://schemas.microsoft.com/office/drawing/2014/main" id="{1FAA48B5-0E99-A5C7-B65A-21BC11D75246}"/>
              </a:ext>
            </a:extLst>
          </p:cNvPr>
          <p:cNvGraphicFramePr>
            <a:graphicFrameLocks noGrp="1"/>
          </p:cNvGraphicFramePr>
          <p:nvPr>
            <p:extLst>
              <p:ext uri="{D42A27DB-BD31-4B8C-83A1-F6EECF244321}">
                <p14:modId xmlns:p14="http://schemas.microsoft.com/office/powerpoint/2010/main" val="3270868216"/>
              </p:ext>
            </p:extLst>
          </p:nvPr>
        </p:nvGraphicFramePr>
        <p:xfrm>
          <a:off x="545014" y="1915702"/>
          <a:ext cx="4811726" cy="4304358"/>
        </p:xfrm>
        <a:graphic>
          <a:graphicData uri="http://schemas.openxmlformats.org/drawingml/2006/table">
            <a:tbl>
              <a:tblPr firstRow="1" bandRow="1">
                <a:tableStyleId>{5C22544A-7EE6-4342-B048-85BDC9FD1C3A}</a:tableStyleId>
              </a:tblPr>
              <a:tblGrid>
                <a:gridCol w="2405863">
                  <a:extLst>
                    <a:ext uri="{9D8B030D-6E8A-4147-A177-3AD203B41FA5}">
                      <a16:colId xmlns:a16="http://schemas.microsoft.com/office/drawing/2014/main" val="1182033406"/>
                    </a:ext>
                  </a:extLst>
                </a:gridCol>
                <a:gridCol w="2405863">
                  <a:extLst>
                    <a:ext uri="{9D8B030D-6E8A-4147-A177-3AD203B41FA5}">
                      <a16:colId xmlns:a16="http://schemas.microsoft.com/office/drawing/2014/main" val="285368472"/>
                    </a:ext>
                  </a:extLst>
                </a:gridCol>
              </a:tblGrid>
              <a:tr h="888533">
                <a:tc>
                  <a:txBody>
                    <a:bodyPr/>
                    <a:lstStyle/>
                    <a:p>
                      <a:pPr algn="ctr"/>
                      <a:r>
                        <a:rPr lang="en-US" sz="1800" dirty="0">
                          <a:latin typeface="+mn-lt"/>
                        </a:rPr>
                        <a:t>Evidence of Design </a:t>
                      </a:r>
                    </a:p>
                    <a:p>
                      <a:pPr lvl="0" algn="ctr">
                        <a:buNone/>
                      </a:pPr>
                      <a:r>
                        <a:rPr lang="en-US" sz="1450" i="1" dirty="0">
                          <a:latin typeface="+mn-lt"/>
                        </a:rPr>
                        <a:t>(insert links below)</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u="none" strike="noStrike" spc="-70" baseline="0" noProof="0" dirty="0">
                          <a:latin typeface="+mn-lt"/>
                        </a:rPr>
                        <a:t>Implementation Evidence </a:t>
                      </a:r>
                      <a:r>
                        <a:rPr kumimoji="0" lang="en-US" sz="1450" b="1" i="1" u="none" strike="noStrike" kern="1200" cap="none" spc="0" normalizeH="0" baseline="0" noProof="0" dirty="0">
                          <a:ln>
                            <a:noFill/>
                          </a:ln>
                          <a:solidFill>
                            <a:prstClr val="white"/>
                          </a:solidFill>
                          <a:effectLst/>
                          <a:uLnTx/>
                          <a:uFillTx/>
                          <a:latin typeface="+mn-lt"/>
                          <a:ea typeface="+mn-ea"/>
                          <a:cs typeface="+mn-cs"/>
                        </a:rPr>
                        <a:t>(insert links below)</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i="1" spc="-40" baseline="0" dirty="0">
                        <a:latin typeface="+mn-lt"/>
                      </a:endParaRPr>
                    </a:p>
                  </a:txBody>
                  <a:tcPr/>
                </a:tc>
                <a:extLst>
                  <a:ext uri="{0D108BD9-81ED-4DB2-BD59-A6C34878D82A}">
                    <a16:rowId xmlns:a16="http://schemas.microsoft.com/office/drawing/2014/main" val="1744858797"/>
                  </a:ext>
                </a:extLst>
              </a:tr>
              <a:tr h="3415825">
                <a:tc>
                  <a:txBody>
                    <a:bodyPr/>
                    <a:lstStyle/>
                    <a:p>
                      <a:endParaRPr lang="en-US" dirty="0"/>
                    </a:p>
                  </a:txBody>
                  <a:tcPr>
                    <a:solidFill>
                      <a:schemeClr val="tx2">
                        <a:lumMod val="20000"/>
                        <a:lumOff val="80000"/>
                      </a:schemeClr>
                    </a:solidFill>
                  </a:tcPr>
                </a:tc>
                <a:tc>
                  <a:txBody>
                    <a:bodyPr/>
                    <a:lstStyle/>
                    <a:p>
                      <a:endParaRPr lang="en-US" dirty="0"/>
                    </a:p>
                  </a:txBody>
                  <a:tcPr>
                    <a:solidFill>
                      <a:schemeClr val="tx2">
                        <a:lumMod val="20000"/>
                        <a:lumOff val="80000"/>
                      </a:schemeClr>
                    </a:solidFill>
                  </a:tcPr>
                </a:tc>
                <a:extLst>
                  <a:ext uri="{0D108BD9-81ED-4DB2-BD59-A6C34878D82A}">
                    <a16:rowId xmlns:a16="http://schemas.microsoft.com/office/drawing/2014/main" val="3879764665"/>
                  </a:ext>
                </a:extLst>
              </a:tr>
            </a:tbl>
          </a:graphicData>
        </a:graphic>
      </p:graphicFrame>
      <p:graphicFrame>
        <p:nvGraphicFramePr>
          <p:cNvPr id="10" name="Table 9">
            <a:extLst>
              <a:ext uri="{FF2B5EF4-FFF2-40B4-BE49-F238E27FC236}">
                <a16:creationId xmlns:a16="http://schemas.microsoft.com/office/drawing/2014/main" id="{A77D7C5F-9B5E-B192-4B5F-9A4E61D3A226}"/>
              </a:ext>
            </a:extLst>
          </p:cNvPr>
          <p:cNvGraphicFramePr>
            <a:graphicFrameLocks noGrp="1"/>
          </p:cNvGraphicFramePr>
          <p:nvPr>
            <p:extLst>
              <p:ext uri="{D42A27DB-BD31-4B8C-83A1-F6EECF244321}">
                <p14:modId xmlns:p14="http://schemas.microsoft.com/office/powerpoint/2010/main" val="1583519911"/>
              </p:ext>
            </p:extLst>
          </p:nvPr>
        </p:nvGraphicFramePr>
        <p:xfrm>
          <a:off x="5613798" y="1915702"/>
          <a:ext cx="4182945" cy="4304358"/>
        </p:xfrm>
        <a:graphic>
          <a:graphicData uri="http://schemas.openxmlformats.org/drawingml/2006/table">
            <a:tbl>
              <a:tblPr firstRow="1" bandRow="1">
                <a:tableStyleId>{5C22544A-7EE6-4342-B048-85BDC9FD1C3A}</a:tableStyleId>
              </a:tblPr>
              <a:tblGrid>
                <a:gridCol w="2089121">
                  <a:extLst>
                    <a:ext uri="{9D8B030D-6E8A-4147-A177-3AD203B41FA5}">
                      <a16:colId xmlns:a16="http://schemas.microsoft.com/office/drawing/2014/main" val="1468297184"/>
                    </a:ext>
                  </a:extLst>
                </a:gridCol>
                <a:gridCol w="2093824">
                  <a:extLst>
                    <a:ext uri="{9D8B030D-6E8A-4147-A177-3AD203B41FA5}">
                      <a16:colId xmlns:a16="http://schemas.microsoft.com/office/drawing/2014/main" val="848919306"/>
                    </a:ext>
                  </a:extLst>
                </a:gridCol>
              </a:tblGrid>
              <a:tr h="888533">
                <a:tc>
                  <a:txBody>
                    <a:bodyPr/>
                    <a:lstStyle/>
                    <a:p>
                      <a:pPr algn="ctr"/>
                      <a:r>
                        <a:rPr lang="en-US" sz="1800" dirty="0">
                          <a:latin typeface="+mn-lt"/>
                        </a:rPr>
                        <a:t>Relative Program Strengths </a:t>
                      </a:r>
                    </a:p>
                  </a:txBody>
                  <a:tcPr/>
                </a:tc>
                <a:tc>
                  <a:txBody>
                    <a:bodyPr/>
                    <a:lstStyle/>
                    <a:p>
                      <a:pPr lvl="0" algn="ctr">
                        <a:buNone/>
                      </a:pPr>
                      <a:r>
                        <a:rPr lang="en-US" sz="1800" dirty="0">
                          <a:latin typeface="+mn-lt"/>
                        </a:rPr>
                        <a:t>Growth Opportunities</a:t>
                      </a:r>
                    </a:p>
                  </a:txBody>
                  <a:tcPr/>
                </a:tc>
                <a:extLst>
                  <a:ext uri="{0D108BD9-81ED-4DB2-BD59-A6C34878D82A}">
                    <a16:rowId xmlns:a16="http://schemas.microsoft.com/office/drawing/2014/main" val="3673525508"/>
                  </a:ext>
                </a:extLst>
              </a:tr>
              <a:tr h="3415825">
                <a:tc>
                  <a:txBody>
                    <a:bodyPr/>
                    <a:lstStyle/>
                    <a:p>
                      <a:endParaRPr lang="en-US" dirty="0"/>
                    </a:p>
                  </a:txBody>
                  <a:tcPr>
                    <a:solidFill>
                      <a:schemeClr val="tx2">
                        <a:lumMod val="20000"/>
                        <a:lumOff val="80000"/>
                      </a:schemeClr>
                    </a:solidFill>
                  </a:tcPr>
                </a:tc>
                <a:tc>
                  <a:txBody>
                    <a:bodyPr/>
                    <a:lstStyle/>
                    <a:p>
                      <a:pPr lvl="0">
                        <a:buNone/>
                      </a:pPr>
                      <a:endParaRPr lang="en-US" dirty="0"/>
                    </a:p>
                  </a:txBody>
                  <a:tcPr>
                    <a:solidFill>
                      <a:schemeClr val="tx2">
                        <a:lumMod val="20000"/>
                        <a:lumOff val="80000"/>
                      </a:schemeClr>
                    </a:solidFill>
                  </a:tcPr>
                </a:tc>
                <a:extLst>
                  <a:ext uri="{0D108BD9-81ED-4DB2-BD59-A6C34878D82A}">
                    <a16:rowId xmlns:a16="http://schemas.microsoft.com/office/drawing/2014/main" val="921349258"/>
                  </a:ext>
                </a:extLst>
              </a:tr>
            </a:tbl>
          </a:graphicData>
        </a:graphic>
      </p:graphicFrame>
    </p:spTree>
    <p:extLst>
      <p:ext uri="{BB962C8B-B14F-4D97-AF65-F5344CB8AC3E}">
        <p14:creationId xmlns:p14="http://schemas.microsoft.com/office/powerpoint/2010/main" val="27464898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D3A9E-C821-4854-17A8-9DFE2A104DF0}"/>
              </a:ext>
            </a:extLst>
          </p:cNvPr>
          <p:cNvSpPr>
            <a:spLocks noGrp="1"/>
          </p:cNvSpPr>
          <p:nvPr>
            <p:ph type="title"/>
          </p:nvPr>
        </p:nvSpPr>
        <p:spPr>
          <a:xfrm>
            <a:off x="545014" y="365125"/>
            <a:ext cx="10808786" cy="522000"/>
          </a:xfrm>
        </p:spPr>
        <p:txBody>
          <a:bodyPr>
            <a:normAutofit fontScale="90000"/>
          </a:bodyPr>
          <a:lstStyle/>
          <a:p>
            <a:r>
              <a:rPr lang="en-US" b="1">
                <a:cs typeface="Calibri Light"/>
              </a:rPr>
              <a:t>4.3 Clinical Quality</a:t>
            </a:r>
            <a:endParaRPr lang="en-US" b="1"/>
          </a:p>
        </p:txBody>
      </p:sp>
      <p:sp>
        <p:nvSpPr>
          <p:cNvPr id="4" name="TextBox 3">
            <a:extLst>
              <a:ext uri="{FF2B5EF4-FFF2-40B4-BE49-F238E27FC236}">
                <a16:creationId xmlns:a16="http://schemas.microsoft.com/office/drawing/2014/main" id="{9A6DBA9E-3B8F-7269-A8D3-253272FB5579}"/>
              </a:ext>
            </a:extLst>
          </p:cNvPr>
          <p:cNvSpPr txBox="1"/>
          <p:nvPr/>
        </p:nvSpPr>
        <p:spPr>
          <a:xfrm>
            <a:off x="545014" y="885145"/>
            <a:ext cx="1110197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solidFill>
                  <a:srgbClr val="000000"/>
                </a:solidFill>
                <a:effectLst/>
                <a:latin typeface="Calibri" panose="020F0502020204030204" pitchFamily="34" charset="0"/>
                <a:ea typeface="Calibri" panose="020F0502020204030204" pitchFamily="34" charset="0"/>
              </a:rPr>
              <a:t>Program faculty and district partners have developed a shared understanding of the components of a high-quality clinical experience, and they closely monitor each candidate’s experience to ensure that quality is met. </a:t>
            </a:r>
            <a:endParaRPr kumimoji="0" lang="en-US" sz="1650" b="0" i="1"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525BD6D-2442-26AD-A411-5EE9A5048C56}"/>
              </a:ext>
            </a:extLst>
          </p:cNvPr>
          <p:cNvSpPr txBox="1"/>
          <p:nvPr/>
        </p:nvSpPr>
        <p:spPr>
          <a:xfrm>
            <a:off x="9933418" y="2006914"/>
            <a:ext cx="17663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72C4"/>
                </a:solidFill>
                <a:effectLst/>
                <a:uLnTx/>
                <a:uFillTx/>
                <a:latin typeface="Calibri" panose="020F0502020204030204"/>
                <a:ea typeface="+mn-ea"/>
                <a:cs typeface="Calibri"/>
              </a:rPr>
              <a:t>     Preliminary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72C4"/>
                </a:solidFill>
                <a:effectLst/>
                <a:uLnTx/>
                <a:uFillTx/>
                <a:latin typeface="Calibri" panose="020F0502020204030204"/>
                <a:ea typeface="+mn-ea"/>
                <a:cs typeface="Calibri"/>
              </a:rPr>
              <a:t>         Ratings</a:t>
            </a:r>
          </a:p>
        </p:txBody>
      </p:sp>
      <p:sp>
        <p:nvSpPr>
          <p:cNvPr id="6" name="Rounded Rectangle 5">
            <a:extLst>
              <a:ext uri="{FF2B5EF4-FFF2-40B4-BE49-F238E27FC236}">
                <a16:creationId xmlns:a16="http://schemas.microsoft.com/office/drawing/2014/main" id="{B643132B-5041-F86C-2DAB-70FBAC3A9A15}"/>
              </a:ext>
            </a:extLst>
          </p:cNvPr>
          <p:cNvSpPr/>
          <p:nvPr/>
        </p:nvSpPr>
        <p:spPr>
          <a:xfrm>
            <a:off x="10053802" y="2755007"/>
            <a:ext cx="1645920" cy="1644086"/>
          </a:xfrm>
          <a:prstGeom prst="roundRect">
            <a:avLst/>
          </a:prstGeom>
          <a:solidFill>
            <a:schemeClr val="tx2">
              <a:lumMod val="20000"/>
              <a:lumOff val="80000"/>
            </a:schemeClr>
          </a:solidFill>
          <a:ln/>
        </p:spPr>
        <p:style>
          <a:lnRef idx="1">
            <a:schemeClr val="accent5"/>
          </a:lnRef>
          <a:fillRef idx="2">
            <a:schemeClr val="accent5"/>
          </a:fillRef>
          <a:effectRef idx="1">
            <a:schemeClr val="accent5"/>
          </a:effectRef>
          <a:fontRef idx="minor">
            <a:schemeClr val="dk1"/>
          </a:fontRef>
        </p:style>
        <p:txBody>
          <a:bodyPr lIns="45720" tIns="45720" rIns="4572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Design: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 </a:t>
            </a:r>
          </a:p>
        </p:txBody>
      </p:sp>
      <p:sp>
        <p:nvSpPr>
          <p:cNvPr id="11" name="Rounded Rectangle 10">
            <a:extLst>
              <a:ext uri="{FF2B5EF4-FFF2-40B4-BE49-F238E27FC236}">
                <a16:creationId xmlns:a16="http://schemas.microsoft.com/office/drawing/2014/main" id="{A2F5AC36-EB55-1BB5-FD0D-A50678AEFAC1}"/>
              </a:ext>
            </a:extLst>
          </p:cNvPr>
          <p:cNvSpPr/>
          <p:nvPr/>
        </p:nvSpPr>
        <p:spPr>
          <a:xfrm>
            <a:off x="10053802" y="4575975"/>
            <a:ext cx="1645920" cy="1644085"/>
          </a:xfrm>
          <a:prstGeom prst="roundRect">
            <a:avLst/>
          </a:prstGeom>
          <a:solidFill>
            <a:schemeClr val="tx2">
              <a:lumMod val="20000"/>
              <a:lumOff val="80000"/>
            </a:schemeClr>
          </a:solidFill>
        </p:spPr>
        <p:style>
          <a:lnRef idx="1">
            <a:schemeClr val="accent5"/>
          </a:lnRef>
          <a:fillRef idx="2">
            <a:schemeClr val="accent5"/>
          </a:fillRef>
          <a:effectRef idx="1">
            <a:schemeClr val="accent5"/>
          </a:effectRef>
          <a:fontRef idx="minor">
            <a:schemeClr val="dk1"/>
          </a:fontRef>
        </p:style>
        <p:txBody>
          <a:bodyPr lIns="45720" tIns="45720" rIns="4572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Implementation: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 </a:t>
            </a:r>
          </a:p>
        </p:txBody>
      </p:sp>
      <p:graphicFrame>
        <p:nvGraphicFramePr>
          <p:cNvPr id="7" name="Table 3">
            <a:extLst>
              <a:ext uri="{FF2B5EF4-FFF2-40B4-BE49-F238E27FC236}">
                <a16:creationId xmlns:a16="http://schemas.microsoft.com/office/drawing/2014/main" id="{7C7ACBB8-DDBA-B84C-54E9-C046CCEBEDDF}"/>
              </a:ext>
            </a:extLst>
          </p:cNvPr>
          <p:cNvGraphicFramePr>
            <a:graphicFrameLocks noGrp="1"/>
          </p:cNvGraphicFramePr>
          <p:nvPr>
            <p:extLst>
              <p:ext uri="{D42A27DB-BD31-4B8C-83A1-F6EECF244321}">
                <p14:modId xmlns:p14="http://schemas.microsoft.com/office/powerpoint/2010/main" val="3270868216"/>
              </p:ext>
            </p:extLst>
          </p:nvPr>
        </p:nvGraphicFramePr>
        <p:xfrm>
          <a:off x="545014" y="1915702"/>
          <a:ext cx="4811726" cy="4304358"/>
        </p:xfrm>
        <a:graphic>
          <a:graphicData uri="http://schemas.openxmlformats.org/drawingml/2006/table">
            <a:tbl>
              <a:tblPr firstRow="1" bandRow="1">
                <a:tableStyleId>{5C22544A-7EE6-4342-B048-85BDC9FD1C3A}</a:tableStyleId>
              </a:tblPr>
              <a:tblGrid>
                <a:gridCol w="2405863">
                  <a:extLst>
                    <a:ext uri="{9D8B030D-6E8A-4147-A177-3AD203B41FA5}">
                      <a16:colId xmlns:a16="http://schemas.microsoft.com/office/drawing/2014/main" val="1182033406"/>
                    </a:ext>
                  </a:extLst>
                </a:gridCol>
                <a:gridCol w="2405863">
                  <a:extLst>
                    <a:ext uri="{9D8B030D-6E8A-4147-A177-3AD203B41FA5}">
                      <a16:colId xmlns:a16="http://schemas.microsoft.com/office/drawing/2014/main" val="285368472"/>
                    </a:ext>
                  </a:extLst>
                </a:gridCol>
              </a:tblGrid>
              <a:tr h="888533">
                <a:tc>
                  <a:txBody>
                    <a:bodyPr/>
                    <a:lstStyle/>
                    <a:p>
                      <a:pPr algn="ctr"/>
                      <a:r>
                        <a:rPr lang="en-US" sz="1800" dirty="0">
                          <a:latin typeface="+mn-lt"/>
                        </a:rPr>
                        <a:t>Evidence of Design </a:t>
                      </a:r>
                    </a:p>
                    <a:p>
                      <a:pPr lvl="0" algn="ctr">
                        <a:buNone/>
                      </a:pPr>
                      <a:r>
                        <a:rPr lang="en-US" sz="1450" i="1" dirty="0">
                          <a:latin typeface="+mn-lt"/>
                        </a:rPr>
                        <a:t>(insert links below)</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u="none" strike="noStrike" spc="-70" baseline="0" noProof="0" dirty="0">
                          <a:latin typeface="+mn-lt"/>
                        </a:rPr>
                        <a:t>Implementation Evidence </a:t>
                      </a:r>
                      <a:r>
                        <a:rPr kumimoji="0" lang="en-US" sz="1450" b="1" i="1" u="none" strike="noStrike" kern="1200" cap="none" spc="0" normalizeH="0" baseline="0" noProof="0" dirty="0">
                          <a:ln>
                            <a:noFill/>
                          </a:ln>
                          <a:solidFill>
                            <a:prstClr val="white"/>
                          </a:solidFill>
                          <a:effectLst/>
                          <a:uLnTx/>
                          <a:uFillTx/>
                          <a:latin typeface="+mn-lt"/>
                          <a:ea typeface="+mn-ea"/>
                          <a:cs typeface="+mn-cs"/>
                        </a:rPr>
                        <a:t>(insert links below)</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i="1" spc="-40" baseline="0" dirty="0">
                        <a:latin typeface="+mn-lt"/>
                      </a:endParaRPr>
                    </a:p>
                  </a:txBody>
                  <a:tcPr/>
                </a:tc>
                <a:extLst>
                  <a:ext uri="{0D108BD9-81ED-4DB2-BD59-A6C34878D82A}">
                    <a16:rowId xmlns:a16="http://schemas.microsoft.com/office/drawing/2014/main" val="1744858797"/>
                  </a:ext>
                </a:extLst>
              </a:tr>
              <a:tr h="3415825">
                <a:tc>
                  <a:txBody>
                    <a:bodyPr/>
                    <a:lstStyle/>
                    <a:p>
                      <a:endParaRPr lang="en-US" dirty="0"/>
                    </a:p>
                  </a:txBody>
                  <a:tcPr>
                    <a:solidFill>
                      <a:schemeClr val="tx2">
                        <a:lumMod val="20000"/>
                        <a:lumOff val="80000"/>
                      </a:schemeClr>
                    </a:solidFill>
                  </a:tcPr>
                </a:tc>
                <a:tc>
                  <a:txBody>
                    <a:bodyPr/>
                    <a:lstStyle/>
                    <a:p>
                      <a:endParaRPr lang="en-US" dirty="0"/>
                    </a:p>
                  </a:txBody>
                  <a:tcPr>
                    <a:solidFill>
                      <a:schemeClr val="tx2">
                        <a:lumMod val="20000"/>
                        <a:lumOff val="80000"/>
                      </a:schemeClr>
                    </a:solidFill>
                  </a:tcPr>
                </a:tc>
                <a:extLst>
                  <a:ext uri="{0D108BD9-81ED-4DB2-BD59-A6C34878D82A}">
                    <a16:rowId xmlns:a16="http://schemas.microsoft.com/office/drawing/2014/main" val="3879764665"/>
                  </a:ext>
                </a:extLst>
              </a:tr>
            </a:tbl>
          </a:graphicData>
        </a:graphic>
      </p:graphicFrame>
      <p:graphicFrame>
        <p:nvGraphicFramePr>
          <p:cNvPr id="8" name="Table 7">
            <a:extLst>
              <a:ext uri="{FF2B5EF4-FFF2-40B4-BE49-F238E27FC236}">
                <a16:creationId xmlns:a16="http://schemas.microsoft.com/office/drawing/2014/main" id="{932FB790-7F00-78FA-FF31-7427FD4059DB}"/>
              </a:ext>
            </a:extLst>
          </p:cNvPr>
          <p:cNvGraphicFramePr>
            <a:graphicFrameLocks noGrp="1"/>
          </p:cNvGraphicFramePr>
          <p:nvPr>
            <p:extLst>
              <p:ext uri="{D42A27DB-BD31-4B8C-83A1-F6EECF244321}">
                <p14:modId xmlns:p14="http://schemas.microsoft.com/office/powerpoint/2010/main" val="1583519911"/>
              </p:ext>
            </p:extLst>
          </p:nvPr>
        </p:nvGraphicFramePr>
        <p:xfrm>
          <a:off x="5613798" y="1915702"/>
          <a:ext cx="4182945" cy="4304358"/>
        </p:xfrm>
        <a:graphic>
          <a:graphicData uri="http://schemas.openxmlformats.org/drawingml/2006/table">
            <a:tbl>
              <a:tblPr firstRow="1" bandRow="1">
                <a:tableStyleId>{5C22544A-7EE6-4342-B048-85BDC9FD1C3A}</a:tableStyleId>
              </a:tblPr>
              <a:tblGrid>
                <a:gridCol w="2089121">
                  <a:extLst>
                    <a:ext uri="{9D8B030D-6E8A-4147-A177-3AD203B41FA5}">
                      <a16:colId xmlns:a16="http://schemas.microsoft.com/office/drawing/2014/main" val="1468297184"/>
                    </a:ext>
                  </a:extLst>
                </a:gridCol>
                <a:gridCol w="2093824">
                  <a:extLst>
                    <a:ext uri="{9D8B030D-6E8A-4147-A177-3AD203B41FA5}">
                      <a16:colId xmlns:a16="http://schemas.microsoft.com/office/drawing/2014/main" val="848919306"/>
                    </a:ext>
                  </a:extLst>
                </a:gridCol>
              </a:tblGrid>
              <a:tr h="888533">
                <a:tc>
                  <a:txBody>
                    <a:bodyPr/>
                    <a:lstStyle/>
                    <a:p>
                      <a:pPr algn="ctr"/>
                      <a:r>
                        <a:rPr lang="en-US" sz="1800" dirty="0">
                          <a:latin typeface="+mn-lt"/>
                        </a:rPr>
                        <a:t>Relative Program Strengths </a:t>
                      </a:r>
                    </a:p>
                  </a:txBody>
                  <a:tcPr/>
                </a:tc>
                <a:tc>
                  <a:txBody>
                    <a:bodyPr/>
                    <a:lstStyle/>
                    <a:p>
                      <a:pPr lvl="0" algn="ctr">
                        <a:buNone/>
                      </a:pPr>
                      <a:r>
                        <a:rPr lang="en-US" sz="1800" dirty="0">
                          <a:latin typeface="+mn-lt"/>
                        </a:rPr>
                        <a:t>Growth Opportunities</a:t>
                      </a:r>
                    </a:p>
                  </a:txBody>
                  <a:tcPr/>
                </a:tc>
                <a:extLst>
                  <a:ext uri="{0D108BD9-81ED-4DB2-BD59-A6C34878D82A}">
                    <a16:rowId xmlns:a16="http://schemas.microsoft.com/office/drawing/2014/main" val="3673525508"/>
                  </a:ext>
                </a:extLst>
              </a:tr>
              <a:tr h="3415825">
                <a:tc>
                  <a:txBody>
                    <a:bodyPr/>
                    <a:lstStyle/>
                    <a:p>
                      <a:endParaRPr lang="en-US" dirty="0"/>
                    </a:p>
                  </a:txBody>
                  <a:tcPr>
                    <a:solidFill>
                      <a:schemeClr val="tx2">
                        <a:lumMod val="20000"/>
                        <a:lumOff val="80000"/>
                      </a:schemeClr>
                    </a:solidFill>
                  </a:tcPr>
                </a:tc>
                <a:tc>
                  <a:txBody>
                    <a:bodyPr/>
                    <a:lstStyle/>
                    <a:p>
                      <a:pPr lvl="0">
                        <a:buNone/>
                      </a:pPr>
                      <a:endParaRPr lang="en-US" dirty="0"/>
                    </a:p>
                  </a:txBody>
                  <a:tcPr>
                    <a:solidFill>
                      <a:schemeClr val="tx2">
                        <a:lumMod val="20000"/>
                        <a:lumOff val="80000"/>
                      </a:schemeClr>
                    </a:solidFill>
                  </a:tcPr>
                </a:tc>
                <a:extLst>
                  <a:ext uri="{0D108BD9-81ED-4DB2-BD59-A6C34878D82A}">
                    <a16:rowId xmlns:a16="http://schemas.microsoft.com/office/drawing/2014/main" val="921349258"/>
                  </a:ext>
                </a:extLst>
              </a:tr>
            </a:tbl>
          </a:graphicData>
        </a:graphic>
      </p:graphicFrame>
    </p:spTree>
    <p:extLst>
      <p:ext uri="{BB962C8B-B14F-4D97-AF65-F5344CB8AC3E}">
        <p14:creationId xmlns:p14="http://schemas.microsoft.com/office/powerpoint/2010/main" val="18494664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D3A9E-C821-4854-17A8-9DFE2A104DF0}"/>
              </a:ext>
            </a:extLst>
          </p:cNvPr>
          <p:cNvSpPr>
            <a:spLocks noGrp="1"/>
          </p:cNvSpPr>
          <p:nvPr>
            <p:ph type="title"/>
          </p:nvPr>
        </p:nvSpPr>
        <p:spPr>
          <a:xfrm>
            <a:off x="545014" y="365125"/>
            <a:ext cx="10808786" cy="522000"/>
          </a:xfrm>
        </p:spPr>
        <p:txBody>
          <a:bodyPr>
            <a:normAutofit fontScale="90000"/>
          </a:bodyPr>
          <a:lstStyle/>
          <a:p>
            <a:r>
              <a:rPr lang="en-US" b="1">
                <a:cs typeface="Calibri Light"/>
              </a:rPr>
              <a:t>4.4 Clinical Coaching</a:t>
            </a:r>
            <a:endParaRPr lang="en-US" b="1"/>
          </a:p>
        </p:txBody>
      </p:sp>
      <p:sp>
        <p:nvSpPr>
          <p:cNvPr id="4" name="TextBox 3">
            <a:extLst>
              <a:ext uri="{FF2B5EF4-FFF2-40B4-BE49-F238E27FC236}">
                <a16:creationId xmlns:a16="http://schemas.microsoft.com/office/drawing/2014/main" id="{9A6DBA9E-3B8F-7269-A8D3-253272FB5579}"/>
              </a:ext>
            </a:extLst>
          </p:cNvPr>
          <p:cNvSpPr txBox="1"/>
          <p:nvPr/>
        </p:nvSpPr>
        <p:spPr>
          <a:xfrm>
            <a:off x="545014" y="885145"/>
            <a:ext cx="1110197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effectLst/>
                <a:latin typeface="Calibri" panose="020F0502020204030204" pitchFamily="34" charset="0"/>
                <a:ea typeface="Calibri" panose="020F0502020204030204" pitchFamily="34" charset="0"/>
              </a:rPr>
              <a:t>Throughout the clinical experience, candidates receive culturally responsive, equity-centered clinical coaching which includes regular opportunities for reflection and feedback. Coaches are trained in implementing the program’s preferred coaching model. </a:t>
            </a:r>
            <a:endParaRPr kumimoji="0" lang="en-US" sz="1650" b="0" i="1"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525BD6D-2442-26AD-A411-5EE9A5048C56}"/>
              </a:ext>
            </a:extLst>
          </p:cNvPr>
          <p:cNvSpPr txBox="1"/>
          <p:nvPr/>
        </p:nvSpPr>
        <p:spPr>
          <a:xfrm>
            <a:off x="9933418" y="2006914"/>
            <a:ext cx="17663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72C4"/>
                </a:solidFill>
                <a:effectLst/>
                <a:uLnTx/>
                <a:uFillTx/>
                <a:latin typeface="Calibri" panose="020F0502020204030204"/>
                <a:ea typeface="+mn-ea"/>
                <a:cs typeface="Calibri"/>
              </a:rPr>
              <a:t>     Preliminary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72C4"/>
                </a:solidFill>
                <a:effectLst/>
                <a:uLnTx/>
                <a:uFillTx/>
                <a:latin typeface="Calibri" panose="020F0502020204030204"/>
                <a:ea typeface="+mn-ea"/>
                <a:cs typeface="Calibri"/>
              </a:rPr>
              <a:t>         Ratings</a:t>
            </a:r>
          </a:p>
        </p:txBody>
      </p:sp>
      <p:sp>
        <p:nvSpPr>
          <p:cNvPr id="6" name="Rounded Rectangle 5">
            <a:extLst>
              <a:ext uri="{FF2B5EF4-FFF2-40B4-BE49-F238E27FC236}">
                <a16:creationId xmlns:a16="http://schemas.microsoft.com/office/drawing/2014/main" id="{B643132B-5041-F86C-2DAB-70FBAC3A9A15}"/>
              </a:ext>
            </a:extLst>
          </p:cNvPr>
          <p:cNvSpPr/>
          <p:nvPr/>
        </p:nvSpPr>
        <p:spPr>
          <a:xfrm>
            <a:off x="10053802" y="2755007"/>
            <a:ext cx="1645920" cy="1644086"/>
          </a:xfrm>
          <a:prstGeom prst="roundRect">
            <a:avLst/>
          </a:prstGeom>
          <a:solidFill>
            <a:schemeClr val="tx2">
              <a:lumMod val="20000"/>
              <a:lumOff val="80000"/>
            </a:schemeClr>
          </a:solidFill>
          <a:ln/>
        </p:spPr>
        <p:style>
          <a:lnRef idx="1">
            <a:schemeClr val="accent5"/>
          </a:lnRef>
          <a:fillRef idx="2">
            <a:schemeClr val="accent5"/>
          </a:fillRef>
          <a:effectRef idx="1">
            <a:schemeClr val="accent5"/>
          </a:effectRef>
          <a:fontRef idx="minor">
            <a:schemeClr val="dk1"/>
          </a:fontRef>
        </p:style>
        <p:txBody>
          <a:bodyPr lIns="45720" tIns="45720" rIns="4572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Design: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 </a:t>
            </a:r>
          </a:p>
        </p:txBody>
      </p:sp>
      <p:sp>
        <p:nvSpPr>
          <p:cNvPr id="11" name="Rounded Rectangle 10">
            <a:extLst>
              <a:ext uri="{FF2B5EF4-FFF2-40B4-BE49-F238E27FC236}">
                <a16:creationId xmlns:a16="http://schemas.microsoft.com/office/drawing/2014/main" id="{A2F5AC36-EB55-1BB5-FD0D-A50678AEFAC1}"/>
              </a:ext>
            </a:extLst>
          </p:cNvPr>
          <p:cNvSpPr/>
          <p:nvPr/>
        </p:nvSpPr>
        <p:spPr>
          <a:xfrm>
            <a:off x="10053802" y="4575975"/>
            <a:ext cx="1645920" cy="1644085"/>
          </a:xfrm>
          <a:prstGeom prst="roundRect">
            <a:avLst/>
          </a:prstGeom>
          <a:solidFill>
            <a:schemeClr val="tx2">
              <a:lumMod val="20000"/>
              <a:lumOff val="80000"/>
            </a:schemeClr>
          </a:solidFill>
        </p:spPr>
        <p:style>
          <a:lnRef idx="1">
            <a:schemeClr val="accent5"/>
          </a:lnRef>
          <a:fillRef idx="2">
            <a:schemeClr val="accent5"/>
          </a:fillRef>
          <a:effectRef idx="1">
            <a:schemeClr val="accent5"/>
          </a:effectRef>
          <a:fontRef idx="minor">
            <a:schemeClr val="dk1"/>
          </a:fontRef>
        </p:style>
        <p:txBody>
          <a:bodyPr lIns="45720" tIns="45720" rIns="4572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Implementation: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 </a:t>
            </a:r>
          </a:p>
        </p:txBody>
      </p:sp>
      <p:graphicFrame>
        <p:nvGraphicFramePr>
          <p:cNvPr id="7" name="Table 3">
            <a:extLst>
              <a:ext uri="{FF2B5EF4-FFF2-40B4-BE49-F238E27FC236}">
                <a16:creationId xmlns:a16="http://schemas.microsoft.com/office/drawing/2014/main" id="{606CE1A2-8D00-4B2E-50EE-50DC6D37B83C}"/>
              </a:ext>
            </a:extLst>
          </p:cNvPr>
          <p:cNvGraphicFramePr>
            <a:graphicFrameLocks noGrp="1"/>
          </p:cNvGraphicFramePr>
          <p:nvPr>
            <p:extLst>
              <p:ext uri="{D42A27DB-BD31-4B8C-83A1-F6EECF244321}">
                <p14:modId xmlns:p14="http://schemas.microsoft.com/office/powerpoint/2010/main" val="3270868216"/>
              </p:ext>
            </p:extLst>
          </p:nvPr>
        </p:nvGraphicFramePr>
        <p:xfrm>
          <a:off x="545014" y="1915702"/>
          <a:ext cx="4811726" cy="4304358"/>
        </p:xfrm>
        <a:graphic>
          <a:graphicData uri="http://schemas.openxmlformats.org/drawingml/2006/table">
            <a:tbl>
              <a:tblPr firstRow="1" bandRow="1">
                <a:tableStyleId>{5C22544A-7EE6-4342-B048-85BDC9FD1C3A}</a:tableStyleId>
              </a:tblPr>
              <a:tblGrid>
                <a:gridCol w="2405863">
                  <a:extLst>
                    <a:ext uri="{9D8B030D-6E8A-4147-A177-3AD203B41FA5}">
                      <a16:colId xmlns:a16="http://schemas.microsoft.com/office/drawing/2014/main" val="1182033406"/>
                    </a:ext>
                  </a:extLst>
                </a:gridCol>
                <a:gridCol w="2405863">
                  <a:extLst>
                    <a:ext uri="{9D8B030D-6E8A-4147-A177-3AD203B41FA5}">
                      <a16:colId xmlns:a16="http://schemas.microsoft.com/office/drawing/2014/main" val="285368472"/>
                    </a:ext>
                  </a:extLst>
                </a:gridCol>
              </a:tblGrid>
              <a:tr h="888533">
                <a:tc>
                  <a:txBody>
                    <a:bodyPr/>
                    <a:lstStyle/>
                    <a:p>
                      <a:pPr algn="ctr"/>
                      <a:r>
                        <a:rPr lang="en-US" sz="1800" dirty="0">
                          <a:latin typeface="+mn-lt"/>
                        </a:rPr>
                        <a:t>Evidence of Design </a:t>
                      </a:r>
                    </a:p>
                    <a:p>
                      <a:pPr lvl="0" algn="ctr">
                        <a:buNone/>
                      </a:pPr>
                      <a:r>
                        <a:rPr lang="en-US" sz="1450" i="1" dirty="0">
                          <a:latin typeface="+mn-lt"/>
                        </a:rPr>
                        <a:t>(insert links below)</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u="none" strike="noStrike" spc="-70" baseline="0" noProof="0" dirty="0">
                          <a:latin typeface="+mn-lt"/>
                        </a:rPr>
                        <a:t>Implementation Evidence </a:t>
                      </a:r>
                      <a:r>
                        <a:rPr kumimoji="0" lang="en-US" sz="1450" b="1" i="1" u="none" strike="noStrike" kern="1200" cap="none" spc="0" normalizeH="0" baseline="0" noProof="0" dirty="0">
                          <a:ln>
                            <a:noFill/>
                          </a:ln>
                          <a:solidFill>
                            <a:prstClr val="white"/>
                          </a:solidFill>
                          <a:effectLst/>
                          <a:uLnTx/>
                          <a:uFillTx/>
                          <a:latin typeface="+mn-lt"/>
                          <a:ea typeface="+mn-ea"/>
                          <a:cs typeface="+mn-cs"/>
                        </a:rPr>
                        <a:t>(insert links below)</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i="1" spc="-40" baseline="0" dirty="0">
                        <a:latin typeface="+mn-lt"/>
                      </a:endParaRPr>
                    </a:p>
                  </a:txBody>
                  <a:tcPr/>
                </a:tc>
                <a:extLst>
                  <a:ext uri="{0D108BD9-81ED-4DB2-BD59-A6C34878D82A}">
                    <a16:rowId xmlns:a16="http://schemas.microsoft.com/office/drawing/2014/main" val="1744858797"/>
                  </a:ext>
                </a:extLst>
              </a:tr>
              <a:tr h="3415825">
                <a:tc>
                  <a:txBody>
                    <a:bodyPr/>
                    <a:lstStyle/>
                    <a:p>
                      <a:endParaRPr lang="en-US" dirty="0"/>
                    </a:p>
                  </a:txBody>
                  <a:tcPr>
                    <a:solidFill>
                      <a:schemeClr val="tx2">
                        <a:lumMod val="20000"/>
                        <a:lumOff val="80000"/>
                      </a:schemeClr>
                    </a:solidFill>
                  </a:tcPr>
                </a:tc>
                <a:tc>
                  <a:txBody>
                    <a:bodyPr/>
                    <a:lstStyle/>
                    <a:p>
                      <a:endParaRPr lang="en-US" dirty="0"/>
                    </a:p>
                  </a:txBody>
                  <a:tcPr>
                    <a:solidFill>
                      <a:schemeClr val="tx2">
                        <a:lumMod val="20000"/>
                        <a:lumOff val="80000"/>
                      </a:schemeClr>
                    </a:solidFill>
                  </a:tcPr>
                </a:tc>
                <a:extLst>
                  <a:ext uri="{0D108BD9-81ED-4DB2-BD59-A6C34878D82A}">
                    <a16:rowId xmlns:a16="http://schemas.microsoft.com/office/drawing/2014/main" val="3879764665"/>
                  </a:ext>
                </a:extLst>
              </a:tr>
            </a:tbl>
          </a:graphicData>
        </a:graphic>
      </p:graphicFrame>
      <p:graphicFrame>
        <p:nvGraphicFramePr>
          <p:cNvPr id="8" name="Table 7">
            <a:extLst>
              <a:ext uri="{FF2B5EF4-FFF2-40B4-BE49-F238E27FC236}">
                <a16:creationId xmlns:a16="http://schemas.microsoft.com/office/drawing/2014/main" id="{1285D310-6250-8620-7195-B81C66C5F24D}"/>
              </a:ext>
            </a:extLst>
          </p:cNvPr>
          <p:cNvGraphicFramePr>
            <a:graphicFrameLocks noGrp="1"/>
          </p:cNvGraphicFramePr>
          <p:nvPr>
            <p:extLst>
              <p:ext uri="{D42A27DB-BD31-4B8C-83A1-F6EECF244321}">
                <p14:modId xmlns:p14="http://schemas.microsoft.com/office/powerpoint/2010/main" val="1583519911"/>
              </p:ext>
            </p:extLst>
          </p:nvPr>
        </p:nvGraphicFramePr>
        <p:xfrm>
          <a:off x="5613798" y="1915702"/>
          <a:ext cx="4182945" cy="4304358"/>
        </p:xfrm>
        <a:graphic>
          <a:graphicData uri="http://schemas.openxmlformats.org/drawingml/2006/table">
            <a:tbl>
              <a:tblPr firstRow="1" bandRow="1">
                <a:tableStyleId>{5C22544A-7EE6-4342-B048-85BDC9FD1C3A}</a:tableStyleId>
              </a:tblPr>
              <a:tblGrid>
                <a:gridCol w="2089121">
                  <a:extLst>
                    <a:ext uri="{9D8B030D-6E8A-4147-A177-3AD203B41FA5}">
                      <a16:colId xmlns:a16="http://schemas.microsoft.com/office/drawing/2014/main" val="1468297184"/>
                    </a:ext>
                  </a:extLst>
                </a:gridCol>
                <a:gridCol w="2093824">
                  <a:extLst>
                    <a:ext uri="{9D8B030D-6E8A-4147-A177-3AD203B41FA5}">
                      <a16:colId xmlns:a16="http://schemas.microsoft.com/office/drawing/2014/main" val="848919306"/>
                    </a:ext>
                  </a:extLst>
                </a:gridCol>
              </a:tblGrid>
              <a:tr h="888533">
                <a:tc>
                  <a:txBody>
                    <a:bodyPr/>
                    <a:lstStyle/>
                    <a:p>
                      <a:pPr algn="ctr"/>
                      <a:r>
                        <a:rPr lang="en-US" sz="1800" dirty="0">
                          <a:latin typeface="+mn-lt"/>
                        </a:rPr>
                        <a:t>Relative Program Strengths </a:t>
                      </a:r>
                    </a:p>
                  </a:txBody>
                  <a:tcPr/>
                </a:tc>
                <a:tc>
                  <a:txBody>
                    <a:bodyPr/>
                    <a:lstStyle/>
                    <a:p>
                      <a:pPr lvl="0" algn="ctr">
                        <a:buNone/>
                      </a:pPr>
                      <a:r>
                        <a:rPr lang="en-US" sz="1800" dirty="0">
                          <a:latin typeface="+mn-lt"/>
                        </a:rPr>
                        <a:t>Growth Opportunities</a:t>
                      </a:r>
                    </a:p>
                  </a:txBody>
                  <a:tcPr/>
                </a:tc>
                <a:extLst>
                  <a:ext uri="{0D108BD9-81ED-4DB2-BD59-A6C34878D82A}">
                    <a16:rowId xmlns:a16="http://schemas.microsoft.com/office/drawing/2014/main" val="3673525508"/>
                  </a:ext>
                </a:extLst>
              </a:tr>
              <a:tr h="3415825">
                <a:tc>
                  <a:txBody>
                    <a:bodyPr/>
                    <a:lstStyle/>
                    <a:p>
                      <a:endParaRPr lang="en-US" dirty="0"/>
                    </a:p>
                  </a:txBody>
                  <a:tcPr>
                    <a:solidFill>
                      <a:schemeClr val="tx2">
                        <a:lumMod val="20000"/>
                        <a:lumOff val="80000"/>
                      </a:schemeClr>
                    </a:solidFill>
                  </a:tcPr>
                </a:tc>
                <a:tc>
                  <a:txBody>
                    <a:bodyPr/>
                    <a:lstStyle/>
                    <a:p>
                      <a:pPr lvl="0">
                        <a:buNone/>
                      </a:pPr>
                      <a:endParaRPr lang="en-US" dirty="0"/>
                    </a:p>
                  </a:txBody>
                  <a:tcPr>
                    <a:solidFill>
                      <a:schemeClr val="tx2">
                        <a:lumMod val="20000"/>
                        <a:lumOff val="80000"/>
                      </a:schemeClr>
                    </a:solidFill>
                  </a:tcPr>
                </a:tc>
                <a:extLst>
                  <a:ext uri="{0D108BD9-81ED-4DB2-BD59-A6C34878D82A}">
                    <a16:rowId xmlns:a16="http://schemas.microsoft.com/office/drawing/2014/main" val="921349258"/>
                  </a:ext>
                </a:extLst>
              </a:tr>
            </a:tbl>
          </a:graphicData>
        </a:graphic>
      </p:graphicFrame>
    </p:spTree>
    <p:extLst>
      <p:ext uri="{BB962C8B-B14F-4D97-AF65-F5344CB8AC3E}">
        <p14:creationId xmlns:p14="http://schemas.microsoft.com/office/powerpoint/2010/main" val="9837524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D3A9E-C821-4854-17A8-9DFE2A104DF0}"/>
              </a:ext>
            </a:extLst>
          </p:cNvPr>
          <p:cNvSpPr>
            <a:spLocks noGrp="1"/>
          </p:cNvSpPr>
          <p:nvPr>
            <p:ph type="title"/>
          </p:nvPr>
        </p:nvSpPr>
        <p:spPr>
          <a:xfrm>
            <a:off x="545014" y="365125"/>
            <a:ext cx="10808786" cy="522000"/>
          </a:xfrm>
        </p:spPr>
        <p:txBody>
          <a:bodyPr>
            <a:normAutofit fontScale="90000"/>
          </a:bodyPr>
          <a:lstStyle/>
          <a:p>
            <a:r>
              <a:rPr lang="en-US" b="1">
                <a:cs typeface="Calibri Light"/>
              </a:rPr>
              <a:t>4.5 Clinical Supervision</a:t>
            </a:r>
            <a:endParaRPr lang="en-US" b="1"/>
          </a:p>
        </p:txBody>
      </p:sp>
      <p:sp>
        <p:nvSpPr>
          <p:cNvPr id="4" name="TextBox 3">
            <a:extLst>
              <a:ext uri="{FF2B5EF4-FFF2-40B4-BE49-F238E27FC236}">
                <a16:creationId xmlns:a16="http://schemas.microsoft.com/office/drawing/2014/main" id="{9A6DBA9E-3B8F-7269-A8D3-253272FB5579}"/>
              </a:ext>
            </a:extLst>
          </p:cNvPr>
          <p:cNvSpPr txBox="1"/>
          <p:nvPr/>
        </p:nvSpPr>
        <p:spPr>
          <a:xfrm>
            <a:off x="545014" y="885145"/>
            <a:ext cx="1110197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spc="-10" dirty="0">
                <a:effectLst/>
                <a:latin typeface="Calibri" panose="020F0502020204030204" pitchFamily="34" charset="0"/>
                <a:ea typeface="Calibri" panose="020F0502020204030204" pitchFamily="34" charset="0"/>
              </a:rPr>
              <a:t>Candidates receive culturally responsive, equity-centered clinical supervision throughout their clinical experience. Supervisors regularly communicate with candidates and relevant program and clinical faculty to best understand candidates’ development needs and provide specific, actionable feedback.</a:t>
            </a:r>
            <a:r>
              <a:rPr lang="en-US" sz="1600" i="1" dirty="0">
                <a:effectLst/>
              </a:rPr>
              <a:t> </a:t>
            </a:r>
            <a:endParaRPr kumimoji="0" lang="en-US" sz="1650" b="0" i="1"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525BD6D-2442-26AD-A411-5EE9A5048C56}"/>
              </a:ext>
            </a:extLst>
          </p:cNvPr>
          <p:cNvSpPr txBox="1"/>
          <p:nvPr/>
        </p:nvSpPr>
        <p:spPr>
          <a:xfrm>
            <a:off x="9933418" y="2006914"/>
            <a:ext cx="17663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72C4"/>
                </a:solidFill>
                <a:effectLst/>
                <a:uLnTx/>
                <a:uFillTx/>
                <a:latin typeface="Calibri" panose="020F0502020204030204"/>
                <a:ea typeface="+mn-ea"/>
                <a:cs typeface="Calibri"/>
              </a:rPr>
              <a:t>     Preliminary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72C4"/>
                </a:solidFill>
                <a:effectLst/>
                <a:uLnTx/>
                <a:uFillTx/>
                <a:latin typeface="Calibri" panose="020F0502020204030204"/>
                <a:ea typeface="+mn-ea"/>
                <a:cs typeface="Calibri"/>
              </a:rPr>
              <a:t>         Ratings</a:t>
            </a:r>
          </a:p>
        </p:txBody>
      </p:sp>
      <p:sp>
        <p:nvSpPr>
          <p:cNvPr id="6" name="Rounded Rectangle 5">
            <a:extLst>
              <a:ext uri="{FF2B5EF4-FFF2-40B4-BE49-F238E27FC236}">
                <a16:creationId xmlns:a16="http://schemas.microsoft.com/office/drawing/2014/main" id="{B643132B-5041-F86C-2DAB-70FBAC3A9A15}"/>
              </a:ext>
            </a:extLst>
          </p:cNvPr>
          <p:cNvSpPr/>
          <p:nvPr/>
        </p:nvSpPr>
        <p:spPr>
          <a:xfrm>
            <a:off x="10053802" y="2755007"/>
            <a:ext cx="1645920" cy="1644086"/>
          </a:xfrm>
          <a:prstGeom prst="roundRect">
            <a:avLst/>
          </a:prstGeom>
          <a:solidFill>
            <a:schemeClr val="tx2">
              <a:lumMod val="20000"/>
              <a:lumOff val="80000"/>
            </a:schemeClr>
          </a:solidFill>
          <a:ln/>
        </p:spPr>
        <p:style>
          <a:lnRef idx="1">
            <a:schemeClr val="accent5"/>
          </a:lnRef>
          <a:fillRef idx="2">
            <a:schemeClr val="accent5"/>
          </a:fillRef>
          <a:effectRef idx="1">
            <a:schemeClr val="accent5"/>
          </a:effectRef>
          <a:fontRef idx="minor">
            <a:schemeClr val="dk1"/>
          </a:fontRef>
        </p:style>
        <p:txBody>
          <a:bodyPr lIns="45720" tIns="45720" rIns="4572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Design: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 </a:t>
            </a:r>
          </a:p>
        </p:txBody>
      </p:sp>
      <p:sp>
        <p:nvSpPr>
          <p:cNvPr id="11" name="Rounded Rectangle 10">
            <a:extLst>
              <a:ext uri="{FF2B5EF4-FFF2-40B4-BE49-F238E27FC236}">
                <a16:creationId xmlns:a16="http://schemas.microsoft.com/office/drawing/2014/main" id="{A2F5AC36-EB55-1BB5-FD0D-A50678AEFAC1}"/>
              </a:ext>
            </a:extLst>
          </p:cNvPr>
          <p:cNvSpPr/>
          <p:nvPr/>
        </p:nvSpPr>
        <p:spPr>
          <a:xfrm>
            <a:off x="10053802" y="4575975"/>
            <a:ext cx="1645920" cy="1644085"/>
          </a:xfrm>
          <a:prstGeom prst="roundRect">
            <a:avLst/>
          </a:prstGeom>
          <a:solidFill>
            <a:schemeClr val="tx2">
              <a:lumMod val="20000"/>
              <a:lumOff val="80000"/>
            </a:schemeClr>
          </a:solidFill>
        </p:spPr>
        <p:style>
          <a:lnRef idx="1">
            <a:schemeClr val="accent5"/>
          </a:lnRef>
          <a:fillRef idx="2">
            <a:schemeClr val="accent5"/>
          </a:fillRef>
          <a:effectRef idx="1">
            <a:schemeClr val="accent5"/>
          </a:effectRef>
          <a:fontRef idx="minor">
            <a:schemeClr val="dk1"/>
          </a:fontRef>
        </p:style>
        <p:txBody>
          <a:bodyPr lIns="45720" tIns="45720" rIns="4572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Implementation: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 </a:t>
            </a:r>
          </a:p>
        </p:txBody>
      </p:sp>
      <p:graphicFrame>
        <p:nvGraphicFramePr>
          <p:cNvPr id="7" name="Table 3">
            <a:extLst>
              <a:ext uri="{FF2B5EF4-FFF2-40B4-BE49-F238E27FC236}">
                <a16:creationId xmlns:a16="http://schemas.microsoft.com/office/drawing/2014/main" id="{B787BA5C-D9DE-3613-2E82-1056D0B5316A}"/>
              </a:ext>
            </a:extLst>
          </p:cNvPr>
          <p:cNvGraphicFramePr>
            <a:graphicFrameLocks noGrp="1"/>
          </p:cNvGraphicFramePr>
          <p:nvPr>
            <p:extLst>
              <p:ext uri="{D42A27DB-BD31-4B8C-83A1-F6EECF244321}">
                <p14:modId xmlns:p14="http://schemas.microsoft.com/office/powerpoint/2010/main" val="3270868216"/>
              </p:ext>
            </p:extLst>
          </p:nvPr>
        </p:nvGraphicFramePr>
        <p:xfrm>
          <a:off x="545014" y="1915702"/>
          <a:ext cx="4811726" cy="4304358"/>
        </p:xfrm>
        <a:graphic>
          <a:graphicData uri="http://schemas.openxmlformats.org/drawingml/2006/table">
            <a:tbl>
              <a:tblPr firstRow="1" bandRow="1">
                <a:tableStyleId>{5C22544A-7EE6-4342-B048-85BDC9FD1C3A}</a:tableStyleId>
              </a:tblPr>
              <a:tblGrid>
                <a:gridCol w="2405863">
                  <a:extLst>
                    <a:ext uri="{9D8B030D-6E8A-4147-A177-3AD203B41FA5}">
                      <a16:colId xmlns:a16="http://schemas.microsoft.com/office/drawing/2014/main" val="1182033406"/>
                    </a:ext>
                  </a:extLst>
                </a:gridCol>
                <a:gridCol w="2405863">
                  <a:extLst>
                    <a:ext uri="{9D8B030D-6E8A-4147-A177-3AD203B41FA5}">
                      <a16:colId xmlns:a16="http://schemas.microsoft.com/office/drawing/2014/main" val="285368472"/>
                    </a:ext>
                  </a:extLst>
                </a:gridCol>
              </a:tblGrid>
              <a:tr h="888533">
                <a:tc>
                  <a:txBody>
                    <a:bodyPr/>
                    <a:lstStyle/>
                    <a:p>
                      <a:pPr algn="ctr"/>
                      <a:r>
                        <a:rPr lang="en-US" sz="1800" dirty="0">
                          <a:latin typeface="+mn-lt"/>
                        </a:rPr>
                        <a:t>Evidence of Design </a:t>
                      </a:r>
                    </a:p>
                    <a:p>
                      <a:pPr lvl="0" algn="ctr">
                        <a:buNone/>
                      </a:pPr>
                      <a:r>
                        <a:rPr lang="en-US" sz="1450" i="1" dirty="0">
                          <a:latin typeface="+mn-lt"/>
                        </a:rPr>
                        <a:t>(insert links below)</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u="none" strike="noStrike" spc="-70" baseline="0" noProof="0" dirty="0">
                          <a:latin typeface="+mn-lt"/>
                        </a:rPr>
                        <a:t>Implementation Evidence </a:t>
                      </a:r>
                      <a:r>
                        <a:rPr kumimoji="0" lang="en-US" sz="1450" b="1" i="1" u="none" strike="noStrike" kern="1200" cap="none" spc="0" normalizeH="0" baseline="0" noProof="0" dirty="0">
                          <a:ln>
                            <a:noFill/>
                          </a:ln>
                          <a:solidFill>
                            <a:prstClr val="white"/>
                          </a:solidFill>
                          <a:effectLst/>
                          <a:uLnTx/>
                          <a:uFillTx/>
                          <a:latin typeface="+mn-lt"/>
                          <a:ea typeface="+mn-ea"/>
                          <a:cs typeface="+mn-cs"/>
                        </a:rPr>
                        <a:t>(insert links below)</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i="1" spc="-40" baseline="0" dirty="0">
                        <a:latin typeface="+mn-lt"/>
                      </a:endParaRPr>
                    </a:p>
                  </a:txBody>
                  <a:tcPr/>
                </a:tc>
                <a:extLst>
                  <a:ext uri="{0D108BD9-81ED-4DB2-BD59-A6C34878D82A}">
                    <a16:rowId xmlns:a16="http://schemas.microsoft.com/office/drawing/2014/main" val="1744858797"/>
                  </a:ext>
                </a:extLst>
              </a:tr>
              <a:tr h="3415825">
                <a:tc>
                  <a:txBody>
                    <a:bodyPr/>
                    <a:lstStyle/>
                    <a:p>
                      <a:endParaRPr lang="en-US" dirty="0"/>
                    </a:p>
                  </a:txBody>
                  <a:tcPr>
                    <a:solidFill>
                      <a:schemeClr val="tx2">
                        <a:lumMod val="20000"/>
                        <a:lumOff val="80000"/>
                      </a:schemeClr>
                    </a:solidFill>
                  </a:tcPr>
                </a:tc>
                <a:tc>
                  <a:txBody>
                    <a:bodyPr/>
                    <a:lstStyle/>
                    <a:p>
                      <a:endParaRPr lang="en-US" dirty="0"/>
                    </a:p>
                  </a:txBody>
                  <a:tcPr>
                    <a:solidFill>
                      <a:schemeClr val="tx2">
                        <a:lumMod val="20000"/>
                        <a:lumOff val="80000"/>
                      </a:schemeClr>
                    </a:solidFill>
                  </a:tcPr>
                </a:tc>
                <a:extLst>
                  <a:ext uri="{0D108BD9-81ED-4DB2-BD59-A6C34878D82A}">
                    <a16:rowId xmlns:a16="http://schemas.microsoft.com/office/drawing/2014/main" val="3879764665"/>
                  </a:ext>
                </a:extLst>
              </a:tr>
            </a:tbl>
          </a:graphicData>
        </a:graphic>
      </p:graphicFrame>
      <p:graphicFrame>
        <p:nvGraphicFramePr>
          <p:cNvPr id="8" name="Table 7">
            <a:extLst>
              <a:ext uri="{FF2B5EF4-FFF2-40B4-BE49-F238E27FC236}">
                <a16:creationId xmlns:a16="http://schemas.microsoft.com/office/drawing/2014/main" id="{6EC713B2-FFCE-BB69-4F57-2A3F6A93BF4C}"/>
              </a:ext>
            </a:extLst>
          </p:cNvPr>
          <p:cNvGraphicFramePr>
            <a:graphicFrameLocks noGrp="1"/>
          </p:cNvGraphicFramePr>
          <p:nvPr>
            <p:extLst>
              <p:ext uri="{D42A27DB-BD31-4B8C-83A1-F6EECF244321}">
                <p14:modId xmlns:p14="http://schemas.microsoft.com/office/powerpoint/2010/main" val="1583519911"/>
              </p:ext>
            </p:extLst>
          </p:nvPr>
        </p:nvGraphicFramePr>
        <p:xfrm>
          <a:off x="5613798" y="1915702"/>
          <a:ext cx="4182945" cy="4304358"/>
        </p:xfrm>
        <a:graphic>
          <a:graphicData uri="http://schemas.openxmlformats.org/drawingml/2006/table">
            <a:tbl>
              <a:tblPr firstRow="1" bandRow="1">
                <a:tableStyleId>{5C22544A-7EE6-4342-B048-85BDC9FD1C3A}</a:tableStyleId>
              </a:tblPr>
              <a:tblGrid>
                <a:gridCol w="2089121">
                  <a:extLst>
                    <a:ext uri="{9D8B030D-6E8A-4147-A177-3AD203B41FA5}">
                      <a16:colId xmlns:a16="http://schemas.microsoft.com/office/drawing/2014/main" val="1468297184"/>
                    </a:ext>
                  </a:extLst>
                </a:gridCol>
                <a:gridCol w="2093824">
                  <a:extLst>
                    <a:ext uri="{9D8B030D-6E8A-4147-A177-3AD203B41FA5}">
                      <a16:colId xmlns:a16="http://schemas.microsoft.com/office/drawing/2014/main" val="848919306"/>
                    </a:ext>
                  </a:extLst>
                </a:gridCol>
              </a:tblGrid>
              <a:tr h="888533">
                <a:tc>
                  <a:txBody>
                    <a:bodyPr/>
                    <a:lstStyle/>
                    <a:p>
                      <a:pPr algn="ctr"/>
                      <a:r>
                        <a:rPr lang="en-US" sz="1800" dirty="0">
                          <a:latin typeface="+mn-lt"/>
                        </a:rPr>
                        <a:t>Relative Program Strengths </a:t>
                      </a:r>
                    </a:p>
                  </a:txBody>
                  <a:tcPr/>
                </a:tc>
                <a:tc>
                  <a:txBody>
                    <a:bodyPr/>
                    <a:lstStyle/>
                    <a:p>
                      <a:pPr lvl="0" algn="ctr">
                        <a:buNone/>
                      </a:pPr>
                      <a:r>
                        <a:rPr lang="en-US" sz="1800" dirty="0">
                          <a:latin typeface="+mn-lt"/>
                        </a:rPr>
                        <a:t>Growth Opportunities</a:t>
                      </a:r>
                    </a:p>
                  </a:txBody>
                  <a:tcPr/>
                </a:tc>
                <a:extLst>
                  <a:ext uri="{0D108BD9-81ED-4DB2-BD59-A6C34878D82A}">
                    <a16:rowId xmlns:a16="http://schemas.microsoft.com/office/drawing/2014/main" val="3673525508"/>
                  </a:ext>
                </a:extLst>
              </a:tr>
              <a:tr h="3415825">
                <a:tc>
                  <a:txBody>
                    <a:bodyPr/>
                    <a:lstStyle/>
                    <a:p>
                      <a:endParaRPr lang="en-US" dirty="0"/>
                    </a:p>
                  </a:txBody>
                  <a:tcPr>
                    <a:solidFill>
                      <a:schemeClr val="tx2">
                        <a:lumMod val="20000"/>
                        <a:lumOff val="80000"/>
                      </a:schemeClr>
                    </a:solidFill>
                  </a:tcPr>
                </a:tc>
                <a:tc>
                  <a:txBody>
                    <a:bodyPr/>
                    <a:lstStyle/>
                    <a:p>
                      <a:pPr lvl="0">
                        <a:buNone/>
                      </a:pPr>
                      <a:endParaRPr lang="en-US" dirty="0"/>
                    </a:p>
                  </a:txBody>
                  <a:tcPr>
                    <a:solidFill>
                      <a:schemeClr val="tx2">
                        <a:lumMod val="20000"/>
                        <a:lumOff val="80000"/>
                      </a:schemeClr>
                    </a:solidFill>
                  </a:tcPr>
                </a:tc>
                <a:extLst>
                  <a:ext uri="{0D108BD9-81ED-4DB2-BD59-A6C34878D82A}">
                    <a16:rowId xmlns:a16="http://schemas.microsoft.com/office/drawing/2014/main" val="921349258"/>
                  </a:ext>
                </a:extLst>
              </a:tr>
            </a:tbl>
          </a:graphicData>
        </a:graphic>
      </p:graphicFrame>
    </p:spTree>
    <p:extLst>
      <p:ext uri="{BB962C8B-B14F-4D97-AF65-F5344CB8AC3E}">
        <p14:creationId xmlns:p14="http://schemas.microsoft.com/office/powerpoint/2010/main" val="19696194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D3A9E-C821-4854-17A8-9DFE2A104DF0}"/>
              </a:ext>
            </a:extLst>
          </p:cNvPr>
          <p:cNvSpPr>
            <a:spLocks noGrp="1"/>
          </p:cNvSpPr>
          <p:nvPr>
            <p:ph type="title"/>
          </p:nvPr>
        </p:nvSpPr>
        <p:spPr>
          <a:xfrm>
            <a:off x="545014" y="365125"/>
            <a:ext cx="10808786" cy="522000"/>
          </a:xfrm>
        </p:spPr>
        <p:txBody>
          <a:bodyPr>
            <a:normAutofit fontScale="90000"/>
          </a:bodyPr>
          <a:lstStyle/>
          <a:p>
            <a:r>
              <a:rPr lang="en-US" b="1">
                <a:cs typeface="Calibri Light"/>
              </a:rPr>
              <a:t>4.6 Clinical Evaluation</a:t>
            </a:r>
            <a:endParaRPr lang="en-US" b="1"/>
          </a:p>
        </p:txBody>
      </p:sp>
      <p:sp>
        <p:nvSpPr>
          <p:cNvPr id="4" name="TextBox 3">
            <a:extLst>
              <a:ext uri="{FF2B5EF4-FFF2-40B4-BE49-F238E27FC236}">
                <a16:creationId xmlns:a16="http://schemas.microsoft.com/office/drawing/2014/main" id="{9A6DBA9E-3B8F-7269-A8D3-253272FB5579}"/>
              </a:ext>
            </a:extLst>
          </p:cNvPr>
          <p:cNvSpPr txBox="1"/>
          <p:nvPr/>
        </p:nvSpPr>
        <p:spPr>
          <a:xfrm>
            <a:off x="545014" y="839579"/>
            <a:ext cx="11101971"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i="1" dirty="0">
                <a:solidFill>
                  <a:srgbClr val="000000"/>
                </a:solidFill>
                <a:effectLst/>
                <a:latin typeface="Calibri" panose="020F0502020204030204" pitchFamily="34" charset="0"/>
                <a:ea typeface="Calibri" panose="020F0502020204030204" pitchFamily="34" charset="0"/>
              </a:rPr>
              <a:t>Evaluations of candidates’ performance in the clinical experience align with the specific learning and performance goals identified for each candidate. Evaluations include assessments from multiple stakeholders who worked with the candidate, such as site-based mentors, leadership coaches, clinical supervisors, school site faculty, and candidates themselves.</a:t>
            </a:r>
            <a:r>
              <a:rPr lang="en-US" sz="1700" i="1" dirty="0">
                <a:effectLst/>
              </a:rPr>
              <a:t> </a:t>
            </a:r>
            <a:endParaRPr kumimoji="0" lang="en-US" sz="1700" b="0" i="1"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525BD6D-2442-26AD-A411-5EE9A5048C56}"/>
              </a:ext>
            </a:extLst>
          </p:cNvPr>
          <p:cNvSpPr txBox="1"/>
          <p:nvPr/>
        </p:nvSpPr>
        <p:spPr>
          <a:xfrm>
            <a:off x="9933418" y="2006914"/>
            <a:ext cx="17663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72C4"/>
                </a:solidFill>
                <a:effectLst/>
                <a:uLnTx/>
                <a:uFillTx/>
                <a:latin typeface="Calibri" panose="020F0502020204030204"/>
                <a:ea typeface="+mn-ea"/>
                <a:cs typeface="Calibri"/>
              </a:rPr>
              <a:t>     Preliminary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72C4"/>
                </a:solidFill>
                <a:effectLst/>
                <a:uLnTx/>
                <a:uFillTx/>
                <a:latin typeface="Calibri" panose="020F0502020204030204"/>
                <a:ea typeface="+mn-ea"/>
                <a:cs typeface="Calibri"/>
              </a:rPr>
              <a:t>         Ratings</a:t>
            </a:r>
          </a:p>
        </p:txBody>
      </p:sp>
      <p:sp>
        <p:nvSpPr>
          <p:cNvPr id="6" name="Rounded Rectangle 5">
            <a:extLst>
              <a:ext uri="{FF2B5EF4-FFF2-40B4-BE49-F238E27FC236}">
                <a16:creationId xmlns:a16="http://schemas.microsoft.com/office/drawing/2014/main" id="{B643132B-5041-F86C-2DAB-70FBAC3A9A15}"/>
              </a:ext>
            </a:extLst>
          </p:cNvPr>
          <p:cNvSpPr/>
          <p:nvPr/>
        </p:nvSpPr>
        <p:spPr>
          <a:xfrm>
            <a:off x="10053802" y="2755007"/>
            <a:ext cx="1645920" cy="1644086"/>
          </a:xfrm>
          <a:prstGeom prst="roundRect">
            <a:avLst/>
          </a:prstGeom>
          <a:solidFill>
            <a:schemeClr val="tx2">
              <a:lumMod val="20000"/>
              <a:lumOff val="80000"/>
            </a:schemeClr>
          </a:solidFill>
          <a:ln/>
        </p:spPr>
        <p:style>
          <a:lnRef idx="1">
            <a:schemeClr val="accent5"/>
          </a:lnRef>
          <a:fillRef idx="2">
            <a:schemeClr val="accent5"/>
          </a:fillRef>
          <a:effectRef idx="1">
            <a:schemeClr val="accent5"/>
          </a:effectRef>
          <a:fontRef idx="minor">
            <a:schemeClr val="dk1"/>
          </a:fontRef>
        </p:style>
        <p:txBody>
          <a:bodyPr lIns="45720" tIns="45720" rIns="4572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Design: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 </a:t>
            </a:r>
          </a:p>
        </p:txBody>
      </p:sp>
      <p:sp>
        <p:nvSpPr>
          <p:cNvPr id="11" name="Rounded Rectangle 10">
            <a:extLst>
              <a:ext uri="{FF2B5EF4-FFF2-40B4-BE49-F238E27FC236}">
                <a16:creationId xmlns:a16="http://schemas.microsoft.com/office/drawing/2014/main" id="{A2F5AC36-EB55-1BB5-FD0D-A50678AEFAC1}"/>
              </a:ext>
            </a:extLst>
          </p:cNvPr>
          <p:cNvSpPr/>
          <p:nvPr/>
        </p:nvSpPr>
        <p:spPr>
          <a:xfrm>
            <a:off x="10053802" y="4575975"/>
            <a:ext cx="1645920" cy="1644085"/>
          </a:xfrm>
          <a:prstGeom prst="roundRect">
            <a:avLst/>
          </a:prstGeom>
          <a:solidFill>
            <a:schemeClr val="tx2">
              <a:lumMod val="20000"/>
              <a:lumOff val="80000"/>
            </a:schemeClr>
          </a:solidFill>
        </p:spPr>
        <p:style>
          <a:lnRef idx="1">
            <a:schemeClr val="accent5"/>
          </a:lnRef>
          <a:fillRef idx="2">
            <a:schemeClr val="accent5"/>
          </a:fillRef>
          <a:effectRef idx="1">
            <a:schemeClr val="accent5"/>
          </a:effectRef>
          <a:fontRef idx="minor">
            <a:schemeClr val="dk1"/>
          </a:fontRef>
        </p:style>
        <p:txBody>
          <a:bodyPr lIns="45720" tIns="45720" rIns="4572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Implementation: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 </a:t>
            </a:r>
          </a:p>
        </p:txBody>
      </p:sp>
      <p:graphicFrame>
        <p:nvGraphicFramePr>
          <p:cNvPr id="7" name="Table 3">
            <a:extLst>
              <a:ext uri="{FF2B5EF4-FFF2-40B4-BE49-F238E27FC236}">
                <a16:creationId xmlns:a16="http://schemas.microsoft.com/office/drawing/2014/main" id="{860975AF-AB45-ACD4-DE30-E3D8ECE2C455}"/>
              </a:ext>
            </a:extLst>
          </p:cNvPr>
          <p:cNvGraphicFramePr>
            <a:graphicFrameLocks noGrp="1"/>
          </p:cNvGraphicFramePr>
          <p:nvPr>
            <p:extLst>
              <p:ext uri="{D42A27DB-BD31-4B8C-83A1-F6EECF244321}">
                <p14:modId xmlns:p14="http://schemas.microsoft.com/office/powerpoint/2010/main" val="3270868216"/>
              </p:ext>
            </p:extLst>
          </p:nvPr>
        </p:nvGraphicFramePr>
        <p:xfrm>
          <a:off x="545014" y="1915702"/>
          <a:ext cx="4811726" cy="4304358"/>
        </p:xfrm>
        <a:graphic>
          <a:graphicData uri="http://schemas.openxmlformats.org/drawingml/2006/table">
            <a:tbl>
              <a:tblPr firstRow="1" bandRow="1">
                <a:tableStyleId>{5C22544A-7EE6-4342-B048-85BDC9FD1C3A}</a:tableStyleId>
              </a:tblPr>
              <a:tblGrid>
                <a:gridCol w="2405863">
                  <a:extLst>
                    <a:ext uri="{9D8B030D-6E8A-4147-A177-3AD203B41FA5}">
                      <a16:colId xmlns:a16="http://schemas.microsoft.com/office/drawing/2014/main" val="1182033406"/>
                    </a:ext>
                  </a:extLst>
                </a:gridCol>
                <a:gridCol w="2405863">
                  <a:extLst>
                    <a:ext uri="{9D8B030D-6E8A-4147-A177-3AD203B41FA5}">
                      <a16:colId xmlns:a16="http://schemas.microsoft.com/office/drawing/2014/main" val="285368472"/>
                    </a:ext>
                  </a:extLst>
                </a:gridCol>
              </a:tblGrid>
              <a:tr h="888533">
                <a:tc>
                  <a:txBody>
                    <a:bodyPr/>
                    <a:lstStyle/>
                    <a:p>
                      <a:pPr algn="ctr"/>
                      <a:r>
                        <a:rPr lang="en-US" sz="1800" dirty="0">
                          <a:latin typeface="+mn-lt"/>
                        </a:rPr>
                        <a:t>Evidence of Design </a:t>
                      </a:r>
                    </a:p>
                    <a:p>
                      <a:pPr lvl="0" algn="ctr">
                        <a:buNone/>
                      </a:pPr>
                      <a:r>
                        <a:rPr lang="en-US" sz="1450" i="1" dirty="0">
                          <a:latin typeface="+mn-lt"/>
                        </a:rPr>
                        <a:t>(insert links below)</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u="none" strike="noStrike" spc="-70" baseline="0" noProof="0" dirty="0">
                          <a:latin typeface="+mn-lt"/>
                        </a:rPr>
                        <a:t>Implementation Evidence </a:t>
                      </a:r>
                      <a:r>
                        <a:rPr kumimoji="0" lang="en-US" sz="1450" b="1" i="1" u="none" strike="noStrike" kern="1200" cap="none" spc="0" normalizeH="0" baseline="0" noProof="0" dirty="0">
                          <a:ln>
                            <a:noFill/>
                          </a:ln>
                          <a:solidFill>
                            <a:prstClr val="white"/>
                          </a:solidFill>
                          <a:effectLst/>
                          <a:uLnTx/>
                          <a:uFillTx/>
                          <a:latin typeface="+mn-lt"/>
                          <a:ea typeface="+mn-ea"/>
                          <a:cs typeface="+mn-cs"/>
                        </a:rPr>
                        <a:t>(insert links below)</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i="1" spc="-40" baseline="0" dirty="0">
                        <a:latin typeface="+mn-lt"/>
                      </a:endParaRPr>
                    </a:p>
                  </a:txBody>
                  <a:tcPr/>
                </a:tc>
                <a:extLst>
                  <a:ext uri="{0D108BD9-81ED-4DB2-BD59-A6C34878D82A}">
                    <a16:rowId xmlns:a16="http://schemas.microsoft.com/office/drawing/2014/main" val="1744858797"/>
                  </a:ext>
                </a:extLst>
              </a:tr>
              <a:tr h="3415825">
                <a:tc>
                  <a:txBody>
                    <a:bodyPr/>
                    <a:lstStyle/>
                    <a:p>
                      <a:endParaRPr lang="en-US" dirty="0"/>
                    </a:p>
                  </a:txBody>
                  <a:tcPr>
                    <a:solidFill>
                      <a:schemeClr val="tx2">
                        <a:lumMod val="20000"/>
                        <a:lumOff val="80000"/>
                      </a:schemeClr>
                    </a:solidFill>
                  </a:tcPr>
                </a:tc>
                <a:tc>
                  <a:txBody>
                    <a:bodyPr/>
                    <a:lstStyle/>
                    <a:p>
                      <a:endParaRPr lang="en-US" dirty="0"/>
                    </a:p>
                  </a:txBody>
                  <a:tcPr>
                    <a:solidFill>
                      <a:schemeClr val="tx2">
                        <a:lumMod val="20000"/>
                        <a:lumOff val="80000"/>
                      </a:schemeClr>
                    </a:solidFill>
                  </a:tcPr>
                </a:tc>
                <a:extLst>
                  <a:ext uri="{0D108BD9-81ED-4DB2-BD59-A6C34878D82A}">
                    <a16:rowId xmlns:a16="http://schemas.microsoft.com/office/drawing/2014/main" val="3879764665"/>
                  </a:ext>
                </a:extLst>
              </a:tr>
            </a:tbl>
          </a:graphicData>
        </a:graphic>
      </p:graphicFrame>
      <p:graphicFrame>
        <p:nvGraphicFramePr>
          <p:cNvPr id="8" name="Table 7">
            <a:extLst>
              <a:ext uri="{FF2B5EF4-FFF2-40B4-BE49-F238E27FC236}">
                <a16:creationId xmlns:a16="http://schemas.microsoft.com/office/drawing/2014/main" id="{ED5CF499-7C66-C16B-207B-D53DA380609D}"/>
              </a:ext>
            </a:extLst>
          </p:cNvPr>
          <p:cNvGraphicFramePr>
            <a:graphicFrameLocks noGrp="1"/>
          </p:cNvGraphicFramePr>
          <p:nvPr>
            <p:extLst>
              <p:ext uri="{D42A27DB-BD31-4B8C-83A1-F6EECF244321}">
                <p14:modId xmlns:p14="http://schemas.microsoft.com/office/powerpoint/2010/main" val="1583519911"/>
              </p:ext>
            </p:extLst>
          </p:nvPr>
        </p:nvGraphicFramePr>
        <p:xfrm>
          <a:off x="5613798" y="1915702"/>
          <a:ext cx="4182945" cy="4304358"/>
        </p:xfrm>
        <a:graphic>
          <a:graphicData uri="http://schemas.openxmlformats.org/drawingml/2006/table">
            <a:tbl>
              <a:tblPr firstRow="1" bandRow="1">
                <a:tableStyleId>{5C22544A-7EE6-4342-B048-85BDC9FD1C3A}</a:tableStyleId>
              </a:tblPr>
              <a:tblGrid>
                <a:gridCol w="2089121">
                  <a:extLst>
                    <a:ext uri="{9D8B030D-6E8A-4147-A177-3AD203B41FA5}">
                      <a16:colId xmlns:a16="http://schemas.microsoft.com/office/drawing/2014/main" val="1468297184"/>
                    </a:ext>
                  </a:extLst>
                </a:gridCol>
                <a:gridCol w="2093824">
                  <a:extLst>
                    <a:ext uri="{9D8B030D-6E8A-4147-A177-3AD203B41FA5}">
                      <a16:colId xmlns:a16="http://schemas.microsoft.com/office/drawing/2014/main" val="848919306"/>
                    </a:ext>
                  </a:extLst>
                </a:gridCol>
              </a:tblGrid>
              <a:tr h="888533">
                <a:tc>
                  <a:txBody>
                    <a:bodyPr/>
                    <a:lstStyle/>
                    <a:p>
                      <a:pPr algn="ctr"/>
                      <a:r>
                        <a:rPr lang="en-US" sz="1800" dirty="0">
                          <a:latin typeface="+mn-lt"/>
                        </a:rPr>
                        <a:t>Relative Program Strengths </a:t>
                      </a:r>
                    </a:p>
                  </a:txBody>
                  <a:tcPr/>
                </a:tc>
                <a:tc>
                  <a:txBody>
                    <a:bodyPr/>
                    <a:lstStyle/>
                    <a:p>
                      <a:pPr lvl="0" algn="ctr">
                        <a:buNone/>
                      </a:pPr>
                      <a:r>
                        <a:rPr lang="en-US" sz="1800" dirty="0">
                          <a:latin typeface="+mn-lt"/>
                        </a:rPr>
                        <a:t>Growth Opportunities</a:t>
                      </a:r>
                    </a:p>
                  </a:txBody>
                  <a:tcPr/>
                </a:tc>
                <a:extLst>
                  <a:ext uri="{0D108BD9-81ED-4DB2-BD59-A6C34878D82A}">
                    <a16:rowId xmlns:a16="http://schemas.microsoft.com/office/drawing/2014/main" val="3673525508"/>
                  </a:ext>
                </a:extLst>
              </a:tr>
              <a:tr h="3415825">
                <a:tc>
                  <a:txBody>
                    <a:bodyPr/>
                    <a:lstStyle/>
                    <a:p>
                      <a:endParaRPr lang="en-US" dirty="0"/>
                    </a:p>
                  </a:txBody>
                  <a:tcPr>
                    <a:solidFill>
                      <a:schemeClr val="tx2">
                        <a:lumMod val="20000"/>
                        <a:lumOff val="80000"/>
                      </a:schemeClr>
                    </a:solidFill>
                  </a:tcPr>
                </a:tc>
                <a:tc>
                  <a:txBody>
                    <a:bodyPr/>
                    <a:lstStyle/>
                    <a:p>
                      <a:pPr lvl="0">
                        <a:buNone/>
                      </a:pPr>
                      <a:endParaRPr lang="en-US" dirty="0"/>
                    </a:p>
                  </a:txBody>
                  <a:tcPr>
                    <a:solidFill>
                      <a:schemeClr val="tx2">
                        <a:lumMod val="20000"/>
                        <a:lumOff val="80000"/>
                      </a:schemeClr>
                    </a:solidFill>
                  </a:tcPr>
                </a:tc>
                <a:extLst>
                  <a:ext uri="{0D108BD9-81ED-4DB2-BD59-A6C34878D82A}">
                    <a16:rowId xmlns:a16="http://schemas.microsoft.com/office/drawing/2014/main" val="921349258"/>
                  </a:ext>
                </a:extLst>
              </a:tr>
            </a:tbl>
          </a:graphicData>
        </a:graphic>
      </p:graphicFrame>
    </p:spTree>
    <p:extLst>
      <p:ext uri="{BB962C8B-B14F-4D97-AF65-F5344CB8AC3E}">
        <p14:creationId xmlns:p14="http://schemas.microsoft.com/office/powerpoint/2010/main" val="6867940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19"/>
          <p:cNvSpPr txBox="1">
            <a:spLocks noGrp="1"/>
          </p:cNvSpPr>
          <p:nvPr>
            <p:ph type="title"/>
          </p:nvPr>
        </p:nvSpPr>
        <p:spPr>
          <a:xfrm>
            <a:off x="4854600" y="86425"/>
            <a:ext cx="7134600" cy="1325700"/>
          </a:xfrm>
          <a:prstGeom prst="rect">
            <a:avLst/>
          </a:prstGeom>
          <a:noFill/>
          <a:ln>
            <a:noFill/>
          </a:ln>
        </p:spPr>
        <p:txBody>
          <a:bodyPr spcFirstLastPara="1" wrap="square" lIns="91425" tIns="45700" rIns="91425" bIns="45700" anchor="ctr" anchorCtr="0">
            <a:normAutofit/>
          </a:bodyPr>
          <a:lstStyle/>
          <a:p>
            <a:r>
              <a:rPr lang="en-US"/>
              <a:t>Domain 4 Discussion: </a:t>
            </a:r>
            <a:br>
              <a:rPr lang="en-US"/>
            </a:br>
            <a:r>
              <a:rPr lang="en-US"/>
              <a:t>Your Guiding Questions</a:t>
            </a:r>
          </a:p>
        </p:txBody>
      </p:sp>
      <p:pic>
        <p:nvPicPr>
          <p:cNvPr id="454" name="Google Shape;454;p19" descr="Infinite question marks in 3D rendering"/>
          <p:cNvPicPr preferRelativeResize="0"/>
          <p:nvPr/>
        </p:nvPicPr>
        <p:blipFill rotWithShape="1">
          <a:blip r:embed="rId3">
            <a:alphaModFix/>
          </a:blip>
          <a:srcRect l="27469" r="27469"/>
          <a:stretch/>
        </p:blipFill>
        <p:spPr>
          <a:xfrm>
            <a:off x="20" y="10"/>
            <a:ext cx="4635569" cy="6857989"/>
          </a:xfrm>
          <a:prstGeom prst="rect">
            <a:avLst/>
          </a:prstGeom>
          <a:noFill/>
          <a:ln>
            <a:noFill/>
          </a:ln>
        </p:spPr>
      </p:pic>
      <p:sp>
        <p:nvSpPr>
          <p:cNvPr id="4" name="Google Shape;453;p19">
            <a:extLst>
              <a:ext uri="{FF2B5EF4-FFF2-40B4-BE49-F238E27FC236}">
                <a16:creationId xmlns:a16="http://schemas.microsoft.com/office/drawing/2014/main" id="{4365694C-48E5-2DB0-9032-F2137374270A}"/>
              </a:ext>
            </a:extLst>
          </p:cNvPr>
          <p:cNvSpPr txBox="1">
            <a:spLocks noGrp="1"/>
          </p:cNvSpPr>
          <p:nvPr>
            <p:ph type="body" idx="1"/>
          </p:nvPr>
        </p:nvSpPr>
        <p:spPr>
          <a:xfrm>
            <a:off x="4854600" y="1574528"/>
            <a:ext cx="6989738" cy="5454977"/>
          </a:xfrm>
          <a:prstGeom prst="rect">
            <a:avLst/>
          </a:prstGeom>
          <a:noFill/>
          <a:ln>
            <a:noFill/>
          </a:ln>
        </p:spPr>
        <p:txBody>
          <a:bodyPr spcFirstLastPara="1" wrap="square" lIns="91425" tIns="45700" rIns="91425" bIns="45700" anchor="t" anchorCtr="0">
            <a:noAutofit/>
          </a:bodyPr>
          <a:lstStyle/>
          <a:p>
            <a:pPr marL="228600" lvl="0" indent="-228600">
              <a:lnSpc>
                <a:spcPct val="100000"/>
              </a:lnSpc>
              <a:buSzPts val="2800"/>
              <a:buFont typeface="Noto Sans Symbols"/>
              <a:buChar char="▪"/>
            </a:pPr>
            <a:r>
              <a:rPr lang="en-US" dirty="0"/>
              <a:t>[What would you like feedback about from your critical friends in the room?  What are you wondering or puzzling over related to the indicators in this domain?]</a:t>
            </a:r>
          </a:p>
        </p:txBody>
      </p:sp>
    </p:spTree>
    <p:extLst>
      <p:ext uri="{BB962C8B-B14F-4D97-AF65-F5344CB8AC3E}">
        <p14:creationId xmlns:p14="http://schemas.microsoft.com/office/powerpoint/2010/main" val="14998454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15474-2E4A-AC0F-2E63-9132C1F257B9}"/>
              </a:ext>
            </a:extLst>
          </p:cNvPr>
          <p:cNvSpPr>
            <a:spLocks noGrp="1"/>
          </p:cNvSpPr>
          <p:nvPr>
            <p:ph type="title"/>
          </p:nvPr>
        </p:nvSpPr>
        <p:spPr/>
        <p:txBody>
          <a:bodyPr/>
          <a:lstStyle/>
          <a:p>
            <a:r>
              <a:rPr lang="en-US">
                <a:cs typeface="Calibri Light"/>
              </a:rPr>
              <a:t>[Introduction to your Self Study Team]</a:t>
            </a:r>
            <a:endParaRPr lang="en-US"/>
          </a:p>
        </p:txBody>
      </p:sp>
      <p:sp>
        <p:nvSpPr>
          <p:cNvPr id="3" name="Content Placeholder 2">
            <a:extLst>
              <a:ext uri="{FF2B5EF4-FFF2-40B4-BE49-F238E27FC236}">
                <a16:creationId xmlns:a16="http://schemas.microsoft.com/office/drawing/2014/main" id="{8157568B-6830-6047-8F1D-76E202B2AB0B}"/>
              </a:ext>
            </a:extLst>
          </p:cNvPr>
          <p:cNvSpPr>
            <a:spLocks noGrp="1"/>
          </p:cNvSpPr>
          <p:nvPr>
            <p:ph idx="1"/>
          </p:nvPr>
        </p:nvSpPr>
        <p:spPr/>
        <p:txBody>
          <a:bodyPr vert="horz" lIns="91440" tIns="45720" rIns="91440" bIns="45720" rtlCol="0" anchor="t">
            <a:normAutofit/>
          </a:bodyPr>
          <a:lstStyle/>
          <a:p>
            <a:r>
              <a:rPr lang="en-US" dirty="0">
                <a:solidFill>
                  <a:schemeClr val="bg2">
                    <a:lumMod val="50000"/>
                  </a:schemeClr>
                </a:solidFill>
                <a:cs typeface="Calibri"/>
              </a:rPr>
              <a:t>[Take 1-2 minutes to introduce your team.]</a:t>
            </a:r>
          </a:p>
          <a:p>
            <a:r>
              <a:rPr lang="en-US" dirty="0">
                <a:solidFill>
                  <a:schemeClr val="bg2">
                    <a:lumMod val="50000"/>
                  </a:schemeClr>
                </a:solidFill>
                <a:cs typeface="Calibri"/>
              </a:rPr>
              <a:t>[Who will be “in the room” with you at the Evidence Synthesis Meeting?]</a:t>
            </a:r>
          </a:p>
          <a:p>
            <a:r>
              <a:rPr lang="en-US" dirty="0">
                <a:solidFill>
                  <a:schemeClr val="bg2">
                    <a:lumMod val="50000"/>
                  </a:schemeClr>
                </a:solidFill>
                <a:cs typeface="Calibri"/>
              </a:rPr>
              <a:t>[Who contributed to the self-study but won't be in the room that day?]</a:t>
            </a:r>
          </a:p>
        </p:txBody>
      </p:sp>
    </p:spTree>
    <p:extLst>
      <p:ext uri="{BB962C8B-B14F-4D97-AF65-F5344CB8AC3E}">
        <p14:creationId xmlns:p14="http://schemas.microsoft.com/office/powerpoint/2010/main" val="15644089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10"/>
          <p:cNvSpPr txBox="1">
            <a:spLocks noGrp="1"/>
          </p:cNvSpPr>
          <p:nvPr>
            <p:ph type="title"/>
          </p:nvPr>
        </p:nvSpPr>
        <p:spPr>
          <a:xfrm>
            <a:off x="5114751" y="294409"/>
            <a:ext cx="6292774" cy="1160530"/>
          </a:xfrm>
          <a:prstGeom prst="rect">
            <a:avLst/>
          </a:prstGeom>
          <a:noFill/>
          <a:ln>
            <a:noFill/>
          </a:ln>
        </p:spPr>
        <p:txBody>
          <a:bodyPr spcFirstLastPara="1" wrap="square" lIns="91425" tIns="45700" rIns="91425" bIns="45700" anchor="ctr" anchorCtr="0">
            <a:normAutofit fontScale="90000"/>
          </a:bodyPr>
          <a:lstStyle/>
          <a:p>
            <a:pPr>
              <a:spcBef>
                <a:spcPts val="0"/>
              </a:spcBef>
            </a:pPr>
            <a:r>
              <a:rPr lang="en-US" b="1">
                <a:solidFill>
                  <a:schemeClr val="tx1"/>
                </a:solidFill>
                <a:ea typeface="+mj-lt"/>
                <a:cs typeface="+mj-lt"/>
              </a:rPr>
              <a:t>Domain 5 Preview: </a:t>
            </a:r>
            <a:br>
              <a:rPr lang="en-US" b="1">
                <a:solidFill>
                  <a:schemeClr val="tx1"/>
                </a:solidFill>
                <a:ea typeface="+mj-lt"/>
                <a:cs typeface="+mj-lt"/>
              </a:rPr>
            </a:br>
            <a:r>
              <a:rPr lang="en-US" b="1">
                <a:solidFill>
                  <a:schemeClr val="tx1"/>
                </a:solidFill>
                <a:ea typeface="+mj-lt"/>
                <a:cs typeface="+mj-lt"/>
              </a:rPr>
              <a:t>Performance Assessment</a:t>
            </a:r>
            <a:endParaRPr lang="en-US">
              <a:solidFill>
                <a:schemeClr val="tx1"/>
              </a:solidFill>
              <a:cs typeface="Calibri Light"/>
            </a:endParaRPr>
          </a:p>
        </p:txBody>
      </p:sp>
      <p:sp>
        <p:nvSpPr>
          <p:cNvPr id="338" name="Google Shape;338;p10"/>
          <p:cNvSpPr txBox="1"/>
          <p:nvPr/>
        </p:nvSpPr>
        <p:spPr>
          <a:xfrm>
            <a:off x="4933825" y="1498405"/>
            <a:ext cx="7002361" cy="4642452"/>
          </a:xfrm>
          <a:prstGeom prst="rect">
            <a:avLst/>
          </a:prstGeom>
          <a:noFill/>
          <a:ln>
            <a:noFill/>
          </a:ln>
        </p:spPr>
        <p:txBody>
          <a:bodyPr spcFirstLastPara="1" wrap="square" lIns="91425" tIns="45700" rIns="91425" bIns="45700" anchor="ctr" anchorCtr="0">
            <a:normAutofit/>
          </a:bodyPr>
          <a:lstStyle/>
          <a:p>
            <a:pPr marL="114300" marR="0" lvl="0" indent="0" algn="l" defTabSz="914400" rtl="0" eaLnBrk="1" fontAlgn="auto" latinLnBrk="0" hangingPunct="1">
              <a:lnSpc>
                <a:spcPct val="120000"/>
              </a:lnSpc>
              <a:spcBef>
                <a:spcPts val="0"/>
              </a:spcBef>
              <a:spcAft>
                <a:spcPts val="0"/>
              </a:spcAft>
              <a:buClr>
                <a:srgbClr val="CB1F54"/>
              </a:buClr>
              <a:buSzPct val="100000"/>
              <a:buFontTx/>
              <a:buNone/>
              <a:tabLst/>
              <a:defRPr/>
            </a:pPr>
            <a:endParaRPr kumimoji="0" lang="en-US" sz="30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pic>
        <p:nvPicPr>
          <p:cNvPr id="339" name="Google Shape;339;p10"/>
          <p:cNvPicPr preferRelativeResize="0"/>
          <p:nvPr/>
        </p:nvPicPr>
        <p:blipFill rotWithShape="1">
          <a:blip r:embed="rId3">
            <a:alphaModFix/>
          </a:blip>
          <a:srcRect/>
          <a:stretch/>
        </p:blipFill>
        <p:spPr>
          <a:xfrm>
            <a:off x="1" y="9267"/>
            <a:ext cx="4695568" cy="6847207"/>
          </a:xfrm>
          <a:prstGeom prst="rect">
            <a:avLst/>
          </a:prstGeom>
          <a:noFill/>
          <a:ln>
            <a:noFill/>
          </a:ln>
        </p:spPr>
      </p:pic>
      <p:graphicFrame>
        <p:nvGraphicFramePr>
          <p:cNvPr id="3" name="Table 4">
            <a:extLst>
              <a:ext uri="{FF2B5EF4-FFF2-40B4-BE49-F238E27FC236}">
                <a16:creationId xmlns:a16="http://schemas.microsoft.com/office/drawing/2014/main" id="{04954AC4-2466-8BCA-6766-1C0CC99B55F0}"/>
              </a:ext>
            </a:extLst>
          </p:cNvPr>
          <p:cNvGraphicFramePr>
            <a:graphicFrameLocks noGrp="1"/>
          </p:cNvGraphicFramePr>
          <p:nvPr>
            <p:extLst>
              <p:ext uri="{D42A27DB-BD31-4B8C-83A1-F6EECF244321}">
                <p14:modId xmlns:p14="http://schemas.microsoft.com/office/powerpoint/2010/main" val="2321796035"/>
              </p:ext>
            </p:extLst>
          </p:nvPr>
        </p:nvGraphicFramePr>
        <p:xfrm>
          <a:off x="5189837" y="1925594"/>
          <a:ext cx="6030923" cy="3830113"/>
        </p:xfrm>
        <a:graphic>
          <a:graphicData uri="http://schemas.openxmlformats.org/drawingml/2006/table">
            <a:tbl>
              <a:tblPr firstRow="1" bandRow="1">
                <a:tableStyleId>{BC89EF96-8CEA-46FF-86C4-4CE0E7609802}</a:tableStyleId>
              </a:tblPr>
              <a:tblGrid>
                <a:gridCol w="2678326">
                  <a:extLst>
                    <a:ext uri="{9D8B030D-6E8A-4147-A177-3AD203B41FA5}">
                      <a16:colId xmlns:a16="http://schemas.microsoft.com/office/drawing/2014/main" val="2207626018"/>
                    </a:ext>
                  </a:extLst>
                </a:gridCol>
                <a:gridCol w="3352597">
                  <a:extLst>
                    <a:ext uri="{9D8B030D-6E8A-4147-A177-3AD203B41FA5}">
                      <a16:colId xmlns:a16="http://schemas.microsoft.com/office/drawing/2014/main" val="2961320122"/>
                    </a:ext>
                  </a:extLst>
                </a:gridCol>
              </a:tblGrid>
              <a:tr h="879015">
                <a:tc>
                  <a:txBody>
                    <a:bodyPr/>
                    <a:lstStyle/>
                    <a:p>
                      <a:pPr lvl="0">
                        <a:buNone/>
                      </a:pPr>
                      <a:r>
                        <a:rPr lang="en-US" sz="1900" b="0" u="none" strike="noStrike" noProof="0">
                          <a:solidFill>
                            <a:schemeClr val="tx1"/>
                          </a:solidFill>
                        </a:rPr>
                        <a:t>Overall Design Rating </a:t>
                      </a:r>
                    </a:p>
                    <a:p>
                      <a:pPr lvl="0">
                        <a:buNone/>
                      </a:pPr>
                      <a:r>
                        <a:rPr lang="en-US" sz="1900" b="0" u="none" strike="noStrike" noProof="0">
                          <a:solidFill>
                            <a:schemeClr val="tx1"/>
                          </a:solidFill>
                        </a:rPr>
                        <a:t>for Domain 5:</a:t>
                      </a:r>
                    </a:p>
                    <a:p>
                      <a:pPr lvl="0">
                        <a:buNone/>
                      </a:pPr>
                      <a:endParaRPr lang="en-US" sz="1900" b="0" i="0" u="none" strike="noStrike" noProof="0">
                        <a:solidFill>
                          <a:schemeClr val="tx1"/>
                        </a:solidFill>
                        <a:latin typeface="Calibri"/>
                      </a:endParaRPr>
                    </a:p>
                  </a:txBody>
                  <a:tcPr marL="94820" marR="94820" marT="47410" marB="47410">
                    <a:lnL w="12700">
                      <a:solidFill>
                        <a:schemeClr val="tx1"/>
                      </a:solidFill>
                    </a:lnL>
                    <a:lnR w="12700">
                      <a:solidFill>
                        <a:schemeClr val="tx1"/>
                      </a:solidFill>
                    </a:lnR>
                    <a:lnT w="12700">
                      <a:solidFill>
                        <a:schemeClr val="tx1"/>
                      </a:solidFill>
                    </a:lnT>
                    <a:lnB w="12700">
                      <a:solidFill>
                        <a:schemeClr val="tx1"/>
                      </a:solidFill>
                    </a:lnB>
                  </a:tcPr>
                </a:tc>
                <a:tc>
                  <a:txBody>
                    <a:bodyPr/>
                    <a:lstStyle/>
                    <a:p>
                      <a:endParaRPr lang="en-US" sz="1900"/>
                    </a:p>
                  </a:txBody>
                  <a:tcPr marL="94820" marR="94820" marT="47410" marB="47410">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776032716"/>
                  </a:ext>
                </a:extLst>
              </a:tr>
              <a:tr h="879015">
                <a:tc>
                  <a:txBody>
                    <a:bodyPr/>
                    <a:lstStyle/>
                    <a:p>
                      <a:pPr lvl="0">
                        <a:buNone/>
                      </a:pPr>
                      <a:r>
                        <a:rPr lang="en-US" sz="1900" b="0" u="none" strike="noStrike" noProof="0"/>
                        <a:t>Overall Implementation Rating for Domain 5:</a:t>
                      </a:r>
                    </a:p>
                    <a:p>
                      <a:pPr lvl="0">
                        <a:buNone/>
                      </a:pPr>
                      <a:endParaRPr lang="en-US" sz="1900" b="0" i="0" u="none" strike="noStrike" noProof="0">
                        <a:latin typeface="Calibri"/>
                      </a:endParaRPr>
                    </a:p>
                  </a:txBody>
                  <a:tcPr marL="94820" marR="94820" marT="47410" marB="47410">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endParaRPr lang="en-US" sz="1900"/>
                    </a:p>
                  </a:txBody>
                  <a:tcPr marL="94820" marR="94820" marT="47410" marB="47410">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2297853353"/>
                  </a:ext>
                </a:extLst>
              </a:tr>
              <a:tr h="793674">
                <a:tc>
                  <a:txBody>
                    <a:bodyPr/>
                    <a:lstStyle/>
                    <a:p>
                      <a:pPr lvl="0">
                        <a:buNone/>
                      </a:pPr>
                      <a:r>
                        <a:rPr lang="en-US" sz="1900" b="0" u="none" strike="noStrike" noProof="0"/>
                        <a:t>Strongest Indicators:</a:t>
                      </a:r>
                    </a:p>
                    <a:p>
                      <a:pPr lvl="0">
                        <a:buNone/>
                      </a:pPr>
                      <a:endParaRPr lang="en-US" sz="1900" b="0" i="0" u="none" strike="noStrike" noProof="0">
                        <a:latin typeface="Calibri"/>
                      </a:endParaRPr>
                    </a:p>
                  </a:txBody>
                  <a:tcPr marL="94820" marR="94820" marT="47410" marB="47410">
                    <a:lnL w="12700">
                      <a:solidFill>
                        <a:schemeClr val="tx1"/>
                      </a:solidFill>
                    </a:lnL>
                    <a:lnR w="12700">
                      <a:solidFill>
                        <a:schemeClr val="tx1"/>
                      </a:solidFill>
                    </a:lnR>
                    <a:lnT w="12700">
                      <a:solidFill>
                        <a:schemeClr val="tx1"/>
                      </a:solidFill>
                    </a:lnT>
                    <a:lnB w="12700">
                      <a:solidFill>
                        <a:schemeClr val="tx1"/>
                      </a:solidFill>
                    </a:lnB>
                  </a:tcPr>
                </a:tc>
                <a:tc>
                  <a:txBody>
                    <a:bodyPr/>
                    <a:lstStyle/>
                    <a:p>
                      <a:endParaRPr lang="en-US" sz="1900"/>
                    </a:p>
                  </a:txBody>
                  <a:tcPr marL="94820" marR="94820" marT="47410" marB="47410">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332203749"/>
                  </a:ext>
                </a:extLst>
              </a:tr>
              <a:tr h="1109439">
                <a:tc>
                  <a:txBody>
                    <a:bodyPr/>
                    <a:lstStyle/>
                    <a:p>
                      <a:pPr lvl="0" algn="l">
                        <a:lnSpc>
                          <a:spcPct val="100000"/>
                        </a:lnSpc>
                        <a:spcBef>
                          <a:spcPts val="0"/>
                        </a:spcBef>
                        <a:spcAft>
                          <a:spcPts val="0"/>
                        </a:spcAft>
                        <a:buNone/>
                      </a:pPr>
                      <a:r>
                        <a:rPr lang="en-US" sz="1900" b="0" u="none" strike="noStrike" noProof="0"/>
                        <a:t>Indicators with the Most Opportunity for Growth:</a:t>
                      </a:r>
                    </a:p>
                    <a:p>
                      <a:pPr lvl="0" algn="l">
                        <a:lnSpc>
                          <a:spcPct val="100000"/>
                        </a:lnSpc>
                        <a:spcBef>
                          <a:spcPts val="0"/>
                        </a:spcBef>
                        <a:spcAft>
                          <a:spcPts val="0"/>
                        </a:spcAft>
                        <a:buNone/>
                      </a:pPr>
                      <a:endParaRPr lang="en-US" sz="1900" b="0" i="0" u="none" strike="noStrike" noProof="0">
                        <a:latin typeface="Calibri"/>
                      </a:endParaRPr>
                    </a:p>
                  </a:txBody>
                  <a:tcPr marL="94820" marR="94820" marT="47410" marB="47410">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endParaRPr lang="en-US" sz="1900"/>
                    </a:p>
                  </a:txBody>
                  <a:tcPr marL="94820" marR="94820" marT="47410" marB="47410">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717429530"/>
                  </a:ext>
                </a:extLst>
              </a:tr>
            </a:tbl>
          </a:graphicData>
        </a:graphic>
      </p:graphicFrame>
    </p:spTree>
    <p:extLst>
      <p:ext uri="{BB962C8B-B14F-4D97-AF65-F5344CB8AC3E}">
        <p14:creationId xmlns:p14="http://schemas.microsoft.com/office/powerpoint/2010/main" val="16753639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D3A9E-C821-4854-17A8-9DFE2A104DF0}"/>
              </a:ext>
            </a:extLst>
          </p:cNvPr>
          <p:cNvSpPr>
            <a:spLocks noGrp="1"/>
          </p:cNvSpPr>
          <p:nvPr>
            <p:ph type="title"/>
          </p:nvPr>
        </p:nvSpPr>
        <p:spPr>
          <a:xfrm>
            <a:off x="545014" y="365125"/>
            <a:ext cx="10808786" cy="522000"/>
          </a:xfrm>
        </p:spPr>
        <p:txBody>
          <a:bodyPr>
            <a:normAutofit fontScale="90000"/>
          </a:bodyPr>
          <a:lstStyle/>
          <a:p>
            <a:r>
              <a:rPr lang="en-US" b="1">
                <a:cs typeface="Calibri Light"/>
              </a:rPr>
              <a:t>5.1 Candidate Performance Goals</a:t>
            </a:r>
            <a:endParaRPr lang="en-US" b="1"/>
          </a:p>
        </p:txBody>
      </p:sp>
      <p:sp>
        <p:nvSpPr>
          <p:cNvPr id="4" name="TextBox 3">
            <a:extLst>
              <a:ext uri="{FF2B5EF4-FFF2-40B4-BE49-F238E27FC236}">
                <a16:creationId xmlns:a16="http://schemas.microsoft.com/office/drawing/2014/main" id="{9A6DBA9E-3B8F-7269-A8D3-253272FB5579}"/>
              </a:ext>
            </a:extLst>
          </p:cNvPr>
          <p:cNvSpPr txBox="1"/>
          <p:nvPr/>
        </p:nvSpPr>
        <p:spPr>
          <a:xfrm>
            <a:off x="545014" y="835717"/>
            <a:ext cx="1110197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1" u="none" strike="noStrike" kern="1200" cap="none" spc="0" normalizeH="0" baseline="0" noProof="0" dirty="0">
                <a:ln>
                  <a:noFill/>
                </a:ln>
                <a:solidFill>
                  <a:prstClr val="black">
                    <a:lumMod val="75000"/>
                    <a:lumOff val="25000"/>
                  </a:prstClr>
                </a:solidFill>
                <a:effectLst/>
                <a:uLnTx/>
                <a:uFillTx/>
                <a:latin typeface="Calibri" panose="020F0502020204030204"/>
                <a:ea typeface="+mn-lt"/>
                <a:cs typeface="Calibri" panose="020F0502020204030204"/>
              </a:rPr>
              <a:t>Candidate performance goals, including specific mid-program benchmarks or milestones, are clearly articulated and align with both the program’s leadership performance standards and district partners’ leadership performance standards. </a:t>
            </a:r>
            <a:endParaRPr kumimoji="0" lang="en-US" b="0" i="1"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525BD6D-2442-26AD-A411-5EE9A5048C56}"/>
              </a:ext>
            </a:extLst>
          </p:cNvPr>
          <p:cNvSpPr txBox="1"/>
          <p:nvPr/>
        </p:nvSpPr>
        <p:spPr>
          <a:xfrm>
            <a:off x="9933418" y="2006914"/>
            <a:ext cx="17663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72C4"/>
                </a:solidFill>
                <a:effectLst/>
                <a:uLnTx/>
                <a:uFillTx/>
                <a:latin typeface="Calibri" panose="020F0502020204030204"/>
                <a:ea typeface="+mn-ea"/>
                <a:cs typeface="Calibri"/>
              </a:rPr>
              <a:t>     Preliminary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72C4"/>
                </a:solidFill>
                <a:effectLst/>
                <a:uLnTx/>
                <a:uFillTx/>
                <a:latin typeface="Calibri" panose="020F0502020204030204"/>
                <a:ea typeface="+mn-ea"/>
                <a:cs typeface="Calibri"/>
              </a:rPr>
              <a:t>         Ratings</a:t>
            </a:r>
          </a:p>
        </p:txBody>
      </p:sp>
      <p:sp>
        <p:nvSpPr>
          <p:cNvPr id="6" name="Rounded Rectangle 5">
            <a:extLst>
              <a:ext uri="{FF2B5EF4-FFF2-40B4-BE49-F238E27FC236}">
                <a16:creationId xmlns:a16="http://schemas.microsoft.com/office/drawing/2014/main" id="{B643132B-5041-F86C-2DAB-70FBAC3A9A15}"/>
              </a:ext>
            </a:extLst>
          </p:cNvPr>
          <p:cNvSpPr/>
          <p:nvPr/>
        </p:nvSpPr>
        <p:spPr>
          <a:xfrm>
            <a:off x="10053802" y="2755007"/>
            <a:ext cx="1645920" cy="1644086"/>
          </a:xfrm>
          <a:prstGeom prst="roundRect">
            <a:avLst/>
          </a:prstGeom>
          <a:solidFill>
            <a:schemeClr val="tx2">
              <a:lumMod val="20000"/>
              <a:lumOff val="80000"/>
            </a:schemeClr>
          </a:solidFill>
          <a:ln/>
        </p:spPr>
        <p:style>
          <a:lnRef idx="1">
            <a:schemeClr val="accent5"/>
          </a:lnRef>
          <a:fillRef idx="2">
            <a:schemeClr val="accent5"/>
          </a:fillRef>
          <a:effectRef idx="1">
            <a:schemeClr val="accent5"/>
          </a:effectRef>
          <a:fontRef idx="minor">
            <a:schemeClr val="dk1"/>
          </a:fontRef>
        </p:style>
        <p:txBody>
          <a:bodyPr lIns="45720" tIns="45720" rIns="4572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Design: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 </a:t>
            </a:r>
          </a:p>
        </p:txBody>
      </p:sp>
      <p:sp>
        <p:nvSpPr>
          <p:cNvPr id="11" name="Rounded Rectangle 10">
            <a:extLst>
              <a:ext uri="{FF2B5EF4-FFF2-40B4-BE49-F238E27FC236}">
                <a16:creationId xmlns:a16="http://schemas.microsoft.com/office/drawing/2014/main" id="{A2F5AC36-EB55-1BB5-FD0D-A50678AEFAC1}"/>
              </a:ext>
            </a:extLst>
          </p:cNvPr>
          <p:cNvSpPr/>
          <p:nvPr/>
        </p:nvSpPr>
        <p:spPr>
          <a:xfrm>
            <a:off x="10053802" y="4575975"/>
            <a:ext cx="1645920" cy="1644085"/>
          </a:xfrm>
          <a:prstGeom prst="roundRect">
            <a:avLst/>
          </a:prstGeom>
          <a:solidFill>
            <a:schemeClr val="tx2">
              <a:lumMod val="20000"/>
              <a:lumOff val="80000"/>
            </a:schemeClr>
          </a:solidFill>
        </p:spPr>
        <p:style>
          <a:lnRef idx="1">
            <a:schemeClr val="accent5"/>
          </a:lnRef>
          <a:fillRef idx="2">
            <a:schemeClr val="accent5"/>
          </a:fillRef>
          <a:effectRef idx="1">
            <a:schemeClr val="accent5"/>
          </a:effectRef>
          <a:fontRef idx="minor">
            <a:schemeClr val="dk1"/>
          </a:fontRef>
        </p:style>
        <p:txBody>
          <a:bodyPr lIns="45720" tIns="45720" rIns="4572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Implementation: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 </a:t>
            </a:r>
          </a:p>
        </p:txBody>
      </p:sp>
      <p:graphicFrame>
        <p:nvGraphicFramePr>
          <p:cNvPr id="7" name="Table 3">
            <a:extLst>
              <a:ext uri="{FF2B5EF4-FFF2-40B4-BE49-F238E27FC236}">
                <a16:creationId xmlns:a16="http://schemas.microsoft.com/office/drawing/2014/main" id="{AB31E7C8-3B43-3629-779D-DD2460D8D054}"/>
              </a:ext>
            </a:extLst>
          </p:cNvPr>
          <p:cNvGraphicFramePr>
            <a:graphicFrameLocks noGrp="1"/>
          </p:cNvGraphicFramePr>
          <p:nvPr>
            <p:extLst>
              <p:ext uri="{D42A27DB-BD31-4B8C-83A1-F6EECF244321}">
                <p14:modId xmlns:p14="http://schemas.microsoft.com/office/powerpoint/2010/main" val="3270868216"/>
              </p:ext>
            </p:extLst>
          </p:nvPr>
        </p:nvGraphicFramePr>
        <p:xfrm>
          <a:off x="545014" y="1915702"/>
          <a:ext cx="4811726" cy="4304358"/>
        </p:xfrm>
        <a:graphic>
          <a:graphicData uri="http://schemas.openxmlformats.org/drawingml/2006/table">
            <a:tbl>
              <a:tblPr firstRow="1" bandRow="1">
                <a:tableStyleId>{5C22544A-7EE6-4342-B048-85BDC9FD1C3A}</a:tableStyleId>
              </a:tblPr>
              <a:tblGrid>
                <a:gridCol w="2405863">
                  <a:extLst>
                    <a:ext uri="{9D8B030D-6E8A-4147-A177-3AD203B41FA5}">
                      <a16:colId xmlns:a16="http://schemas.microsoft.com/office/drawing/2014/main" val="1182033406"/>
                    </a:ext>
                  </a:extLst>
                </a:gridCol>
                <a:gridCol w="2405863">
                  <a:extLst>
                    <a:ext uri="{9D8B030D-6E8A-4147-A177-3AD203B41FA5}">
                      <a16:colId xmlns:a16="http://schemas.microsoft.com/office/drawing/2014/main" val="285368472"/>
                    </a:ext>
                  </a:extLst>
                </a:gridCol>
              </a:tblGrid>
              <a:tr h="888533">
                <a:tc>
                  <a:txBody>
                    <a:bodyPr/>
                    <a:lstStyle/>
                    <a:p>
                      <a:pPr algn="ctr"/>
                      <a:r>
                        <a:rPr lang="en-US" sz="1800" dirty="0">
                          <a:latin typeface="+mn-lt"/>
                        </a:rPr>
                        <a:t>Evidence of Design </a:t>
                      </a:r>
                    </a:p>
                    <a:p>
                      <a:pPr lvl="0" algn="ctr">
                        <a:buNone/>
                      </a:pPr>
                      <a:r>
                        <a:rPr lang="en-US" sz="1450" i="1" dirty="0">
                          <a:latin typeface="+mn-lt"/>
                        </a:rPr>
                        <a:t>(insert links below)</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u="none" strike="noStrike" spc="-70" baseline="0" noProof="0" dirty="0">
                          <a:latin typeface="+mn-lt"/>
                        </a:rPr>
                        <a:t>Implementation Evidence </a:t>
                      </a:r>
                      <a:r>
                        <a:rPr kumimoji="0" lang="en-US" sz="1450" b="1" i="1" u="none" strike="noStrike" kern="1200" cap="none" spc="0" normalizeH="0" baseline="0" noProof="0" dirty="0">
                          <a:ln>
                            <a:noFill/>
                          </a:ln>
                          <a:solidFill>
                            <a:prstClr val="white"/>
                          </a:solidFill>
                          <a:effectLst/>
                          <a:uLnTx/>
                          <a:uFillTx/>
                          <a:latin typeface="+mn-lt"/>
                          <a:ea typeface="+mn-ea"/>
                          <a:cs typeface="+mn-cs"/>
                        </a:rPr>
                        <a:t>(insert links below)</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i="1" spc="-40" baseline="0" dirty="0">
                        <a:latin typeface="+mn-lt"/>
                      </a:endParaRPr>
                    </a:p>
                  </a:txBody>
                  <a:tcPr/>
                </a:tc>
                <a:extLst>
                  <a:ext uri="{0D108BD9-81ED-4DB2-BD59-A6C34878D82A}">
                    <a16:rowId xmlns:a16="http://schemas.microsoft.com/office/drawing/2014/main" val="1744858797"/>
                  </a:ext>
                </a:extLst>
              </a:tr>
              <a:tr h="3415825">
                <a:tc>
                  <a:txBody>
                    <a:bodyPr/>
                    <a:lstStyle/>
                    <a:p>
                      <a:endParaRPr lang="en-US" dirty="0"/>
                    </a:p>
                  </a:txBody>
                  <a:tcPr>
                    <a:solidFill>
                      <a:schemeClr val="tx2">
                        <a:lumMod val="20000"/>
                        <a:lumOff val="80000"/>
                      </a:schemeClr>
                    </a:solidFill>
                  </a:tcPr>
                </a:tc>
                <a:tc>
                  <a:txBody>
                    <a:bodyPr/>
                    <a:lstStyle/>
                    <a:p>
                      <a:endParaRPr lang="en-US" dirty="0"/>
                    </a:p>
                  </a:txBody>
                  <a:tcPr>
                    <a:solidFill>
                      <a:schemeClr val="tx2">
                        <a:lumMod val="20000"/>
                        <a:lumOff val="80000"/>
                      </a:schemeClr>
                    </a:solidFill>
                  </a:tcPr>
                </a:tc>
                <a:extLst>
                  <a:ext uri="{0D108BD9-81ED-4DB2-BD59-A6C34878D82A}">
                    <a16:rowId xmlns:a16="http://schemas.microsoft.com/office/drawing/2014/main" val="3879764665"/>
                  </a:ext>
                </a:extLst>
              </a:tr>
            </a:tbl>
          </a:graphicData>
        </a:graphic>
      </p:graphicFrame>
      <p:graphicFrame>
        <p:nvGraphicFramePr>
          <p:cNvPr id="8" name="Table 7">
            <a:extLst>
              <a:ext uri="{FF2B5EF4-FFF2-40B4-BE49-F238E27FC236}">
                <a16:creationId xmlns:a16="http://schemas.microsoft.com/office/drawing/2014/main" id="{7CD3193D-D7F5-D3B5-7875-9B8D0FDCBD8F}"/>
              </a:ext>
            </a:extLst>
          </p:cNvPr>
          <p:cNvGraphicFramePr>
            <a:graphicFrameLocks noGrp="1"/>
          </p:cNvGraphicFramePr>
          <p:nvPr>
            <p:extLst>
              <p:ext uri="{D42A27DB-BD31-4B8C-83A1-F6EECF244321}">
                <p14:modId xmlns:p14="http://schemas.microsoft.com/office/powerpoint/2010/main" val="1583519911"/>
              </p:ext>
            </p:extLst>
          </p:nvPr>
        </p:nvGraphicFramePr>
        <p:xfrm>
          <a:off x="5613798" y="1915702"/>
          <a:ext cx="4182945" cy="4304358"/>
        </p:xfrm>
        <a:graphic>
          <a:graphicData uri="http://schemas.openxmlformats.org/drawingml/2006/table">
            <a:tbl>
              <a:tblPr firstRow="1" bandRow="1">
                <a:tableStyleId>{5C22544A-7EE6-4342-B048-85BDC9FD1C3A}</a:tableStyleId>
              </a:tblPr>
              <a:tblGrid>
                <a:gridCol w="2089121">
                  <a:extLst>
                    <a:ext uri="{9D8B030D-6E8A-4147-A177-3AD203B41FA5}">
                      <a16:colId xmlns:a16="http://schemas.microsoft.com/office/drawing/2014/main" val="1468297184"/>
                    </a:ext>
                  </a:extLst>
                </a:gridCol>
                <a:gridCol w="2093824">
                  <a:extLst>
                    <a:ext uri="{9D8B030D-6E8A-4147-A177-3AD203B41FA5}">
                      <a16:colId xmlns:a16="http://schemas.microsoft.com/office/drawing/2014/main" val="848919306"/>
                    </a:ext>
                  </a:extLst>
                </a:gridCol>
              </a:tblGrid>
              <a:tr h="888533">
                <a:tc>
                  <a:txBody>
                    <a:bodyPr/>
                    <a:lstStyle/>
                    <a:p>
                      <a:pPr algn="ctr"/>
                      <a:r>
                        <a:rPr lang="en-US" sz="1800" dirty="0">
                          <a:latin typeface="+mn-lt"/>
                        </a:rPr>
                        <a:t>Relative Program Strengths </a:t>
                      </a:r>
                    </a:p>
                  </a:txBody>
                  <a:tcPr/>
                </a:tc>
                <a:tc>
                  <a:txBody>
                    <a:bodyPr/>
                    <a:lstStyle/>
                    <a:p>
                      <a:pPr lvl="0" algn="ctr">
                        <a:buNone/>
                      </a:pPr>
                      <a:r>
                        <a:rPr lang="en-US" sz="1800" dirty="0">
                          <a:latin typeface="+mn-lt"/>
                        </a:rPr>
                        <a:t>Growth Opportunities</a:t>
                      </a:r>
                    </a:p>
                  </a:txBody>
                  <a:tcPr/>
                </a:tc>
                <a:extLst>
                  <a:ext uri="{0D108BD9-81ED-4DB2-BD59-A6C34878D82A}">
                    <a16:rowId xmlns:a16="http://schemas.microsoft.com/office/drawing/2014/main" val="3673525508"/>
                  </a:ext>
                </a:extLst>
              </a:tr>
              <a:tr h="3415825">
                <a:tc>
                  <a:txBody>
                    <a:bodyPr/>
                    <a:lstStyle/>
                    <a:p>
                      <a:endParaRPr lang="en-US" dirty="0"/>
                    </a:p>
                  </a:txBody>
                  <a:tcPr>
                    <a:solidFill>
                      <a:schemeClr val="tx2">
                        <a:lumMod val="20000"/>
                        <a:lumOff val="80000"/>
                      </a:schemeClr>
                    </a:solidFill>
                  </a:tcPr>
                </a:tc>
                <a:tc>
                  <a:txBody>
                    <a:bodyPr/>
                    <a:lstStyle/>
                    <a:p>
                      <a:pPr lvl="0">
                        <a:buNone/>
                      </a:pPr>
                      <a:endParaRPr lang="en-US" dirty="0"/>
                    </a:p>
                  </a:txBody>
                  <a:tcPr>
                    <a:solidFill>
                      <a:schemeClr val="tx2">
                        <a:lumMod val="20000"/>
                        <a:lumOff val="80000"/>
                      </a:schemeClr>
                    </a:solidFill>
                  </a:tcPr>
                </a:tc>
                <a:extLst>
                  <a:ext uri="{0D108BD9-81ED-4DB2-BD59-A6C34878D82A}">
                    <a16:rowId xmlns:a16="http://schemas.microsoft.com/office/drawing/2014/main" val="921349258"/>
                  </a:ext>
                </a:extLst>
              </a:tr>
            </a:tbl>
          </a:graphicData>
        </a:graphic>
      </p:graphicFrame>
    </p:spTree>
    <p:extLst>
      <p:ext uri="{BB962C8B-B14F-4D97-AF65-F5344CB8AC3E}">
        <p14:creationId xmlns:p14="http://schemas.microsoft.com/office/powerpoint/2010/main" val="6949117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D3A9E-C821-4854-17A8-9DFE2A104DF0}"/>
              </a:ext>
            </a:extLst>
          </p:cNvPr>
          <p:cNvSpPr>
            <a:spLocks noGrp="1"/>
          </p:cNvSpPr>
          <p:nvPr>
            <p:ph type="title"/>
          </p:nvPr>
        </p:nvSpPr>
        <p:spPr>
          <a:xfrm>
            <a:off x="545014" y="365125"/>
            <a:ext cx="10808786" cy="522000"/>
          </a:xfrm>
        </p:spPr>
        <p:txBody>
          <a:bodyPr>
            <a:normAutofit fontScale="90000"/>
          </a:bodyPr>
          <a:lstStyle/>
          <a:p>
            <a:r>
              <a:rPr lang="en-US" b="1">
                <a:cs typeface="Calibri Light"/>
              </a:rPr>
              <a:t>5.2 Assessment Purpose</a:t>
            </a:r>
            <a:endParaRPr lang="en-US" b="1"/>
          </a:p>
        </p:txBody>
      </p:sp>
      <p:sp>
        <p:nvSpPr>
          <p:cNvPr id="4" name="TextBox 3">
            <a:extLst>
              <a:ext uri="{FF2B5EF4-FFF2-40B4-BE49-F238E27FC236}">
                <a16:creationId xmlns:a16="http://schemas.microsoft.com/office/drawing/2014/main" id="{9A6DBA9E-3B8F-7269-A8D3-253272FB5579}"/>
              </a:ext>
            </a:extLst>
          </p:cNvPr>
          <p:cNvSpPr txBox="1"/>
          <p:nvPr/>
        </p:nvSpPr>
        <p:spPr>
          <a:xfrm>
            <a:off x="545014" y="885145"/>
            <a:ext cx="1110197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effectLst/>
                <a:latin typeface="Calibri" panose="020F0502020204030204" pitchFamily="34" charset="0"/>
                <a:ea typeface="Calibri" panose="020F0502020204030204" pitchFamily="34" charset="0"/>
                <a:cs typeface="Arial" panose="020B0604020202020204" pitchFamily="34" charset="0"/>
              </a:rPr>
              <a:t>Performance assessments in courses, clinical practice, and independent projects offer candidates opportunities to demonstrate developing leader capacities as evidence of their progress toward performance goals.</a:t>
            </a:r>
            <a:r>
              <a:rPr lang="en-US" i="1" dirty="0">
                <a:effectLst/>
              </a:rPr>
              <a:t> </a:t>
            </a:r>
            <a:endParaRPr kumimoji="0" lang="en-US" b="0" i="1"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525BD6D-2442-26AD-A411-5EE9A5048C56}"/>
              </a:ext>
            </a:extLst>
          </p:cNvPr>
          <p:cNvSpPr txBox="1"/>
          <p:nvPr/>
        </p:nvSpPr>
        <p:spPr>
          <a:xfrm>
            <a:off x="9933418" y="2006914"/>
            <a:ext cx="17663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72C4"/>
                </a:solidFill>
                <a:effectLst/>
                <a:uLnTx/>
                <a:uFillTx/>
                <a:latin typeface="Calibri" panose="020F0502020204030204"/>
                <a:ea typeface="+mn-ea"/>
                <a:cs typeface="Calibri"/>
              </a:rPr>
              <a:t>     Preliminary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72C4"/>
                </a:solidFill>
                <a:effectLst/>
                <a:uLnTx/>
                <a:uFillTx/>
                <a:latin typeface="Calibri" panose="020F0502020204030204"/>
                <a:ea typeface="+mn-ea"/>
                <a:cs typeface="Calibri"/>
              </a:rPr>
              <a:t>         Ratings</a:t>
            </a:r>
          </a:p>
        </p:txBody>
      </p:sp>
      <p:sp>
        <p:nvSpPr>
          <p:cNvPr id="6" name="Rounded Rectangle 5">
            <a:extLst>
              <a:ext uri="{FF2B5EF4-FFF2-40B4-BE49-F238E27FC236}">
                <a16:creationId xmlns:a16="http://schemas.microsoft.com/office/drawing/2014/main" id="{B643132B-5041-F86C-2DAB-70FBAC3A9A15}"/>
              </a:ext>
            </a:extLst>
          </p:cNvPr>
          <p:cNvSpPr/>
          <p:nvPr/>
        </p:nvSpPr>
        <p:spPr>
          <a:xfrm>
            <a:off x="10053802" y="2755007"/>
            <a:ext cx="1645920" cy="1644086"/>
          </a:xfrm>
          <a:prstGeom prst="roundRect">
            <a:avLst/>
          </a:prstGeom>
          <a:solidFill>
            <a:schemeClr val="tx2">
              <a:lumMod val="20000"/>
              <a:lumOff val="80000"/>
            </a:schemeClr>
          </a:solidFill>
          <a:ln/>
        </p:spPr>
        <p:style>
          <a:lnRef idx="1">
            <a:schemeClr val="accent5"/>
          </a:lnRef>
          <a:fillRef idx="2">
            <a:schemeClr val="accent5"/>
          </a:fillRef>
          <a:effectRef idx="1">
            <a:schemeClr val="accent5"/>
          </a:effectRef>
          <a:fontRef idx="minor">
            <a:schemeClr val="dk1"/>
          </a:fontRef>
        </p:style>
        <p:txBody>
          <a:bodyPr lIns="45720" tIns="45720" rIns="4572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Design: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 </a:t>
            </a:r>
          </a:p>
        </p:txBody>
      </p:sp>
      <p:sp>
        <p:nvSpPr>
          <p:cNvPr id="11" name="Rounded Rectangle 10">
            <a:extLst>
              <a:ext uri="{FF2B5EF4-FFF2-40B4-BE49-F238E27FC236}">
                <a16:creationId xmlns:a16="http://schemas.microsoft.com/office/drawing/2014/main" id="{A2F5AC36-EB55-1BB5-FD0D-A50678AEFAC1}"/>
              </a:ext>
            </a:extLst>
          </p:cNvPr>
          <p:cNvSpPr/>
          <p:nvPr/>
        </p:nvSpPr>
        <p:spPr>
          <a:xfrm>
            <a:off x="10053802" y="4575975"/>
            <a:ext cx="1645920" cy="1644085"/>
          </a:xfrm>
          <a:prstGeom prst="roundRect">
            <a:avLst/>
          </a:prstGeom>
          <a:solidFill>
            <a:schemeClr val="tx2">
              <a:lumMod val="20000"/>
              <a:lumOff val="80000"/>
            </a:schemeClr>
          </a:solidFill>
        </p:spPr>
        <p:style>
          <a:lnRef idx="1">
            <a:schemeClr val="accent5"/>
          </a:lnRef>
          <a:fillRef idx="2">
            <a:schemeClr val="accent5"/>
          </a:fillRef>
          <a:effectRef idx="1">
            <a:schemeClr val="accent5"/>
          </a:effectRef>
          <a:fontRef idx="minor">
            <a:schemeClr val="dk1"/>
          </a:fontRef>
        </p:style>
        <p:txBody>
          <a:bodyPr lIns="45720" tIns="45720" rIns="4572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Implementation: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 </a:t>
            </a:r>
          </a:p>
        </p:txBody>
      </p:sp>
      <p:graphicFrame>
        <p:nvGraphicFramePr>
          <p:cNvPr id="7" name="Table 3">
            <a:extLst>
              <a:ext uri="{FF2B5EF4-FFF2-40B4-BE49-F238E27FC236}">
                <a16:creationId xmlns:a16="http://schemas.microsoft.com/office/drawing/2014/main" id="{00294F42-B7A4-36AF-396E-AD07DDF5C0CF}"/>
              </a:ext>
            </a:extLst>
          </p:cNvPr>
          <p:cNvGraphicFramePr>
            <a:graphicFrameLocks noGrp="1"/>
          </p:cNvGraphicFramePr>
          <p:nvPr>
            <p:extLst>
              <p:ext uri="{D42A27DB-BD31-4B8C-83A1-F6EECF244321}">
                <p14:modId xmlns:p14="http://schemas.microsoft.com/office/powerpoint/2010/main" val="3270868216"/>
              </p:ext>
            </p:extLst>
          </p:nvPr>
        </p:nvGraphicFramePr>
        <p:xfrm>
          <a:off x="545014" y="1915702"/>
          <a:ext cx="4811726" cy="4304358"/>
        </p:xfrm>
        <a:graphic>
          <a:graphicData uri="http://schemas.openxmlformats.org/drawingml/2006/table">
            <a:tbl>
              <a:tblPr firstRow="1" bandRow="1">
                <a:tableStyleId>{5C22544A-7EE6-4342-B048-85BDC9FD1C3A}</a:tableStyleId>
              </a:tblPr>
              <a:tblGrid>
                <a:gridCol w="2405863">
                  <a:extLst>
                    <a:ext uri="{9D8B030D-6E8A-4147-A177-3AD203B41FA5}">
                      <a16:colId xmlns:a16="http://schemas.microsoft.com/office/drawing/2014/main" val="1182033406"/>
                    </a:ext>
                  </a:extLst>
                </a:gridCol>
                <a:gridCol w="2405863">
                  <a:extLst>
                    <a:ext uri="{9D8B030D-6E8A-4147-A177-3AD203B41FA5}">
                      <a16:colId xmlns:a16="http://schemas.microsoft.com/office/drawing/2014/main" val="285368472"/>
                    </a:ext>
                  </a:extLst>
                </a:gridCol>
              </a:tblGrid>
              <a:tr h="888533">
                <a:tc>
                  <a:txBody>
                    <a:bodyPr/>
                    <a:lstStyle/>
                    <a:p>
                      <a:pPr algn="ctr"/>
                      <a:r>
                        <a:rPr lang="en-US" sz="1800" dirty="0">
                          <a:latin typeface="+mn-lt"/>
                        </a:rPr>
                        <a:t>Evidence of Design </a:t>
                      </a:r>
                    </a:p>
                    <a:p>
                      <a:pPr lvl="0" algn="ctr">
                        <a:buNone/>
                      </a:pPr>
                      <a:r>
                        <a:rPr lang="en-US" sz="1450" i="1" dirty="0">
                          <a:latin typeface="+mn-lt"/>
                        </a:rPr>
                        <a:t>(insert links below)</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u="none" strike="noStrike" spc="-70" baseline="0" noProof="0" dirty="0">
                          <a:latin typeface="+mn-lt"/>
                        </a:rPr>
                        <a:t>Implementation Evidence </a:t>
                      </a:r>
                      <a:r>
                        <a:rPr kumimoji="0" lang="en-US" sz="1450" b="1" i="1" u="none" strike="noStrike" kern="1200" cap="none" spc="0" normalizeH="0" baseline="0" noProof="0" dirty="0">
                          <a:ln>
                            <a:noFill/>
                          </a:ln>
                          <a:solidFill>
                            <a:prstClr val="white"/>
                          </a:solidFill>
                          <a:effectLst/>
                          <a:uLnTx/>
                          <a:uFillTx/>
                          <a:latin typeface="+mn-lt"/>
                          <a:ea typeface="+mn-ea"/>
                          <a:cs typeface="+mn-cs"/>
                        </a:rPr>
                        <a:t>(insert links below)</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i="1" spc="-40" baseline="0" dirty="0">
                        <a:latin typeface="+mn-lt"/>
                      </a:endParaRPr>
                    </a:p>
                  </a:txBody>
                  <a:tcPr/>
                </a:tc>
                <a:extLst>
                  <a:ext uri="{0D108BD9-81ED-4DB2-BD59-A6C34878D82A}">
                    <a16:rowId xmlns:a16="http://schemas.microsoft.com/office/drawing/2014/main" val="1744858797"/>
                  </a:ext>
                </a:extLst>
              </a:tr>
              <a:tr h="3415825">
                <a:tc>
                  <a:txBody>
                    <a:bodyPr/>
                    <a:lstStyle/>
                    <a:p>
                      <a:endParaRPr lang="en-US" dirty="0"/>
                    </a:p>
                  </a:txBody>
                  <a:tcPr>
                    <a:solidFill>
                      <a:schemeClr val="tx2">
                        <a:lumMod val="20000"/>
                        <a:lumOff val="80000"/>
                      </a:schemeClr>
                    </a:solidFill>
                  </a:tcPr>
                </a:tc>
                <a:tc>
                  <a:txBody>
                    <a:bodyPr/>
                    <a:lstStyle/>
                    <a:p>
                      <a:endParaRPr lang="en-US" dirty="0"/>
                    </a:p>
                  </a:txBody>
                  <a:tcPr>
                    <a:solidFill>
                      <a:schemeClr val="tx2">
                        <a:lumMod val="20000"/>
                        <a:lumOff val="80000"/>
                      </a:schemeClr>
                    </a:solidFill>
                  </a:tcPr>
                </a:tc>
                <a:extLst>
                  <a:ext uri="{0D108BD9-81ED-4DB2-BD59-A6C34878D82A}">
                    <a16:rowId xmlns:a16="http://schemas.microsoft.com/office/drawing/2014/main" val="3879764665"/>
                  </a:ext>
                </a:extLst>
              </a:tr>
            </a:tbl>
          </a:graphicData>
        </a:graphic>
      </p:graphicFrame>
      <p:graphicFrame>
        <p:nvGraphicFramePr>
          <p:cNvPr id="8" name="Table 7">
            <a:extLst>
              <a:ext uri="{FF2B5EF4-FFF2-40B4-BE49-F238E27FC236}">
                <a16:creationId xmlns:a16="http://schemas.microsoft.com/office/drawing/2014/main" id="{E7B4C799-F09B-1F76-DD0B-2BC4CAB54A7C}"/>
              </a:ext>
            </a:extLst>
          </p:cNvPr>
          <p:cNvGraphicFramePr>
            <a:graphicFrameLocks noGrp="1"/>
          </p:cNvGraphicFramePr>
          <p:nvPr>
            <p:extLst>
              <p:ext uri="{D42A27DB-BD31-4B8C-83A1-F6EECF244321}">
                <p14:modId xmlns:p14="http://schemas.microsoft.com/office/powerpoint/2010/main" val="1583519911"/>
              </p:ext>
            </p:extLst>
          </p:nvPr>
        </p:nvGraphicFramePr>
        <p:xfrm>
          <a:off x="5613798" y="1915702"/>
          <a:ext cx="4182945" cy="4304358"/>
        </p:xfrm>
        <a:graphic>
          <a:graphicData uri="http://schemas.openxmlformats.org/drawingml/2006/table">
            <a:tbl>
              <a:tblPr firstRow="1" bandRow="1">
                <a:tableStyleId>{5C22544A-7EE6-4342-B048-85BDC9FD1C3A}</a:tableStyleId>
              </a:tblPr>
              <a:tblGrid>
                <a:gridCol w="2089121">
                  <a:extLst>
                    <a:ext uri="{9D8B030D-6E8A-4147-A177-3AD203B41FA5}">
                      <a16:colId xmlns:a16="http://schemas.microsoft.com/office/drawing/2014/main" val="1468297184"/>
                    </a:ext>
                  </a:extLst>
                </a:gridCol>
                <a:gridCol w="2093824">
                  <a:extLst>
                    <a:ext uri="{9D8B030D-6E8A-4147-A177-3AD203B41FA5}">
                      <a16:colId xmlns:a16="http://schemas.microsoft.com/office/drawing/2014/main" val="848919306"/>
                    </a:ext>
                  </a:extLst>
                </a:gridCol>
              </a:tblGrid>
              <a:tr h="888533">
                <a:tc>
                  <a:txBody>
                    <a:bodyPr/>
                    <a:lstStyle/>
                    <a:p>
                      <a:pPr algn="ctr"/>
                      <a:r>
                        <a:rPr lang="en-US" sz="1800" dirty="0">
                          <a:latin typeface="+mn-lt"/>
                        </a:rPr>
                        <a:t>Relative Program Strengths </a:t>
                      </a:r>
                    </a:p>
                  </a:txBody>
                  <a:tcPr/>
                </a:tc>
                <a:tc>
                  <a:txBody>
                    <a:bodyPr/>
                    <a:lstStyle/>
                    <a:p>
                      <a:pPr lvl="0" algn="ctr">
                        <a:buNone/>
                      </a:pPr>
                      <a:r>
                        <a:rPr lang="en-US" sz="1800" dirty="0">
                          <a:latin typeface="+mn-lt"/>
                        </a:rPr>
                        <a:t>Growth Opportunities</a:t>
                      </a:r>
                    </a:p>
                  </a:txBody>
                  <a:tcPr/>
                </a:tc>
                <a:extLst>
                  <a:ext uri="{0D108BD9-81ED-4DB2-BD59-A6C34878D82A}">
                    <a16:rowId xmlns:a16="http://schemas.microsoft.com/office/drawing/2014/main" val="3673525508"/>
                  </a:ext>
                </a:extLst>
              </a:tr>
              <a:tr h="3415825">
                <a:tc>
                  <a:txBody>
                    <a:bodyPr/>
                    <a:lstStyle/>
                    <a:p>
                      <a:endParaRPr lang="en-US" dirty="0"/>
                    </a:p>
                  </a:txBody>
                  <a:tcPr>
                    <a:solidFill>
                      <a:schemeClr val="tx2">
                        <a:lumMod val="20000"/>
                        <a:lumOff val="80000"/>
                      </a:schemeClr>
                    </a:solidFill>
                  </a:tcPr>
                </a:tc>
                <a:tc>
                  <a:txBody>
                    <a:bodyPr/>
                    <a:lstStyle/>
                    <a:p>
                      <a:pPr lvl="0">
                        <a:buNone/>
                      </a:pPr>
                      <a:endParaRPr lang="en-US" dirty="0"/>
                    </a:p>
                  </a:txBody>
                  <a:tcPr>
                    <a:solidFill>
                      <a:schemeClr val="tx2">
                        <a:lumMod val="20000"/>
                        <a:lumOff val="80000"/>
                      </a:schemeClr>
                    </a:solidFill>
                  </a:tcPr>
                </a:tc>
                <a:extLst>
                  <a:ext uri="{0D108BD9-81ED-4DB2-BD59-A6C34878D82A}">
                    <a16:rowId xmlns:a16="http://schemas.microsoft.com/office/drawing/2014/main" val="921349258"/>
                  </a:ext>
                </a:extLst>
              </a:tr>
            </a:tbl>
          </a:graphicData>
        </a:graphic>
      </p:graphicFrame>
    </p:spTree>
    <p:extLst>
      <p:ext uri="{BB962C8B-B14F-4D97-AF65-F5344CB8AC3E}">
        <p14:creationId xmlns:p14="http://schemas.microsoft.com/office/powerpoint/2010/main" val="10927988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D3A9E-C821-4854-17A8-9DFE2A104DF0}"/>
              </a:ext>
            </a:extLst>
          </p:cNvPr>
          <p:cNvSpPr>
            <a:spLocks noGrp="1"/>
          </p:cNvSpPr>
          <p:nvPr>
            <p:ph type="title"/>
          </p:nvPr>
        </p:nvSpPr>
        <p:spPr>
          <a:xfrm>
            <a:off x="545014" y="365125"/>
            <a:ext cx="10808786" cy="522000"/>
          </a:xfrm>
        </p:spPr>
        <p:txBody>
          <a:bodyPr>
            <a:normAutofit fontScale="90000"/>
          </a:bodyPr>
          <a:lstStyle/>
          <a:p>
            <a:r>
              <a:rPr lang="en-US" b="1">
                <a:cs typeface="Calibri Light"/>
              </a:rPr>
              <a:t>5.3 Assessment Quality</a:t>
            </a:r>
            <a:endParaRPr lang="en-US" b="1"/>
          </a:p>
        </p:txBody>
      </p:sp>
      <p:sp>
        <p:nvSpPr>
          <p:cNvPr id="4" name="TextBox 3">
            <a:extLst>
              <a:ext uri="{FF2B5EF4-FFF2-40B4-BE49-F238E27FC236}">
                <a16:creationId xmlns:a16="http://schemas.microsoft.com/office/drawing/2014/main" id="{9A6DBA9E-3B8F-7269-A8D3-253272FB5579}"/>
              </a:ext>
            </a:extLst>
          </p:cNvPr>
          <p:cNvSpPr txBox="1"/>
          <p:nvPr/>
        </p:nvSpPr>
        <p:spPr>
          <a:xfrm>
            <a:off x="545014" y="885145"/>
            <a:ext cx="1110197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effectLst/>
                <a:latin typeface="Calibri" panose="020F0502020204030204" pitchFamily="34" charset="0"/>
                <a:ea typeface="Arial (Body CS)"/>
              </a:rPr>
              <a:t>Performance assessments are tightly linked to candidate performance goals; are culturally responsive; are designed to promote learning; and make candidate success criteria explicit, enabling feedback and promoting self-assessment. Program faculty and stakeholders regularly review and improve the quality of the assessments.</a:t>
            </a:r>
            <a:r>
              <a:rPr lang="en-US" sz="1600" i="1" dirty="0">
                <a:effectLst/>
              </a:rPr>
              <a:t> </a:t>
            </a:r>
            <a:endParaRPr kumimoji="0" lang="en-US" sz="1650" b="0" i="1"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525BD6D-2442-26AD-A411-5EE9A5048C56}"/>
              </a:ext>
            </a:extLst>
          </p:cNvPr>
          <p:cNvSpPr txBox="1"/>
          <p:nvPr/>
        </p:nvSpPr>
        <p:spPr>
          <a:xfrm>
            <a:off x="9933418" y="2006914"/>
            <a:ext cx="17663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72C4"/>
                </a:solidFill>
                <a:effectLst/>
                <a:uLnTx/>
                <a:uFillTx/>
                <a:latin typeface="Calibri" panose="020F0502020204030204"/>
                <a:ea typeface="+mn-ea"/>
                <a:cs typeface="Calibri"/>
              </a:rPr>
              <a:t>     Preliminary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72C4"/>
                </a:solidFill>
                <a:effectLst/>
                <a:uLnTx/>
                <a:uFillTx/>
                <a:latin typeface="Calibri" panose="020F0502020204030204"/>
                <a:ea typeface="+mn-ea"/>
                <a:cs typeface="Calibri"/>
              </a:rPr>
              <a:t>         Ratings</a:t>
            </a:r>
          </a:p>
        </p:txBody>
      </p:sp>
      <p:sp>
        <p:nvSpPr>
          <p:cNvPr id="6" name="Rounded Rectangle 5">
            <a:extLst>
              <a:ext uri="{FF2B5EF4-FFF2-40B4-BE49-F238E27FC236}">
                <a16:creationId xmlns:a16="http://schemas.microsoft.com/office/drawing/2014/main" id="{B643132B-5041-F86C-2DAB-70FBAC3A9A15}"/>
              </a:ext>
            </a:extLst>
          </p:cNvPr>
          <p:cNvSpPr/>
          <p:nvPr/>
        </p:nvSpPr>
        <p:spPr>
          <a:xfrm>
            <a:off x="10053802" y="2755007"/>
            <a:ext cx="1645920" cy="1644086"/>
          </a:xfrm>
          <a:prstGeom prst="roundRect">
            <a:avLst/>
          </a:prstGeom>
          <a:solidFill>
            <a:schemeClr val="tx2">
              <a:lumMod val="20000"/>
              <a:lumOff val="80000"/>
            </a:schemeClr>
          </a:solidFill>
          <a:ln/>
        </p:spPr>
        <p:style>
          <a:lnRef idx="1">
            <a:schemeClr val="accent5"/>
          </a:lnRef>
          <a:fillRef idx="2">
            <a:schemeClr val="accent5"/>
          </a:fillRef>
          <a:effectRef idx="1">
            <a:schemeClr val="accent5"/>
          </a:effectRef>
          <a:fontRef idx="minor">
            <a:schemeClr val="dk1"/>
          </a:fontRef>
        </p:style>
        <p:txBody>
          <a:bodyPr lIns="45720" tIns="45720" rIns="4572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Design: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 </a:t>
            </a:r>
          </a:p>
        </p:txBody>
      </p:sp>
      <p:sp>
        <p:nvSpPr>
          <p:cNvPr id="11" name="Rounded Rectangle 10">
            <a:extLst>
              <a:ext uri="{FF2B5EF4-FFF2-40B4-BE49-F238E27FC236}">
                <a16:creationId xmlns:a16="http://schemas.microsoft.com/office/drawing/2014/main" id="{A2F5AC36-EB55-1BB5-FD0D-A50678AEFAC1}"/>
              </a:ext>
            </a:extLst>
          </p:cNvPr>
          <p:cNvSpPr/>
          <p:nvPr/>
        </p:nvSpPr>
        <p:spPr>
          <a:xfrm>
            <a:off x="10053802" y="4575975"/>
            <a:ext cx="1645920" cy="1644085"/>
          </a:xfrm>
          <a:prstGeom prst="roundRect">
            <a:avLst/>
          </a:prstGeom>
          <a:solidFill>
            <a:schemeClr val="tx2">
              <a:lumMod val="20000"/>
              <a:lumOff val="80000"/>
            </a:schemeClr>
          </a:solidFill>
        </p:spPr>
        <p:style>
          <a:lnRef idx="1">
            <a:schemeClr val="accent5"/>
          </a:lnRef>
          <a:fillRef idx="2">
            <a:schemeClr val="accent5"/>
          </a:fillRef>
          <a:effectRef idx="1">
            <a:schemeClr val="accent5"/>
          </a:effectRef>
          <a:fontRef idx="minor">
            <a:schemeClr val="dk1"/>
          </a:fontRef>
        </p:style>
        <p:txBody>
          <a:bodyPr lIns="45720" tIns="45720" rIns="4572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Implementation: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 </a:t>
            </a:r>
          </a:p>
        </p:txBody>
      </p:sp>
      <p:graphicFrame>
        <p:nvGraphicFramePr>
          <p:cNvPr id="7" name="Table 3">
            <a:extLst>
              <a:ext uri="{FF2B5EF4-FFF2-40B4-BE49-F238E27FC236}">
                <a16:creationId xmlns:a16="http://schemas.microsoft.com/office/drawing/2014/main" id="{04B2EBF5-6438-541D-B297-C075225886A7}"/>
              </a:ext>
            </a:extLst>
          </p:cNvPr>
          <p:cNvGraphicFramePr>
            <a:graphicFrameLocks noGrp="1"/>
          </p:cNvGraphicFramePr>
          <p:nvPr>
            <p:extLst>
              <p:ext uri="{D42A27DB-BD31-4B8C-83A1-F6EECF244321}">
                <p14:modId xmlns:p14="http://schemas.microsoft.com/office/powerpoint/2010/main" val="3270868216"/>
              </p:ext>
            </p:extLst>
          </p:nvPr>
        </p:nvGraphicFramePr>
        <p:xfrm>
          <a:off x="545014" y="1915702"/>
          <a:ext cx="4811726" cy="4304358"/>
        </p:xfrm>
        <a:graphic>
          <a:graphicData uri="http://schemas.openxmlformats.org/drawingml/2006/table">
            <a:tbl>
              <a:tblPr firstRow="1" bandRow="1">
                <a:tableStyleId>{5C22544A-7EE6-4342-B048-85BDC9FD1C3A}</a:tableStyleId>
              </a:tblPr>
              <a:tblGrid>
                <a:gridCol w="2405863">
                  <a:extLst>
                    <a:ext uri="{9D8B030D-6E8A-4147-A177-3AD203B41FA5}">
                      <a16:colId xmlns:a16="http://schemas.microsoft.com/office/drawing/2014/main" val="1182033406"/>
                    </a:ext>
                  </a:extLst>
                </a:gridCol>
                <a:gridCol w="2405863">
                  <a:extLst>
                    <a:ext uri="{9D8B030D-6E8A-4147-A177-3AD203B41FA5}">
                      <a16:colId xmlns:a16="http://schemas.microsoft.com/office/drawing/2014/main" val="285368472"/>
                    </a:ext>
                  </a:extLst>
                </a:gridCol>
              </a:tblGrid>
              <a:tr h="888533">
                <a:tc>
                  <a:txBody>
                    <a:bodyPr/>
                    <a:lstStyle/>
                    <a:p>
                      <a:pPr algn="ctr"/>
                      <a:r>
                        <a:rPr lang="en-US" sz="1800" dirty="0">
                          <a:latin typeface="+mn-lt"/>
                        </a:rPr>
                        <a:t>Evidence of Design </a:t>
                      </a:r>
                    </a:p>
                    <a:p>
                      <a:pPr lvl="0" algn="ctr">
                        <a:buNone/>
                      </a:pPr>
                      <a:r>
                        <a:rPr lang="en-US" sz="1450" i="1" dirty="0">
                          <a:latin typeface="+mn-lt"/>
                        </a:rPr>
                        <a:t>(insert links below)</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u="none" strike="noStrike" spc="-70" baseline="0" noProof="0" dirty="0">
                          <a:latin typeface="+mn-lt"/>
                        </a:rPr>
                        <a:t>Implementation Evidence </a:t>
                      </a:r>
                      <a:r>
                        <a:rPr kumimoji="0" lang="en-US" sz="1450" b="1" i="1" u="none" strike="noStrike" kern="1200" cap="none" spc="0" normalizeH="0" baseline="0" noProof="0" dirty="0">
                          <a:ln>
                            <a:noFill/>
                          </a:ln>
                          <a:solidFill>
                            <a:prstClr val="white"/>
                          </a:solidFill>
                          <a:effectLst/>
                          <a:uLnTx/>
                          <a:uFillTx/>
                          <a:latin typeface="+mn-lt"/>
                          <a:ea typeface="+mn-ea"/>
                          <a:cs typeface="+mn-cs"/>
                        </a:rPr>
                        <a:t>(insert links below)</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i="1" spc="-40" baseline="0" dirty="0">
                        <a:latin typeface="+mn-lt"/>
                      </a:endParaRPr>
                    </a:p>
                  </a:txBody>
                  <a:tcPr/>
                </a:tc>
                <a:extLst>
                  <a:ext uri="{0D108BD9-81ED-4DB2-BD59-A6C34878D82A}">
                    <a16:rowId xmlns:a16="http://schemas.microsoft.com/office/drawing/2014/main" val="1744858797"/>
                  </a:ext>
                </a:extLst>
              </a:tr>
              <a:tr h="3415825">
                <a:tc>
                  <a:txBody>
                    <a:bodyPr/>
                    <a:lstStyle/>
                    <a:p>
                      <a:endParaRPr lang="en-US" dirty="0"/>
                    </a:p>
                  </a:txBody>
                  <a:tcPr>
                    <a:solidFill>
                      <a:schemeClr val="tx2">
                        <a:lumMod val="20000"/>
                        <a:lumOff val="80000"/>
                      </a:schemeClr>
                    </a:solidFill>
                  </a:tcPr>
                </a:tc>
                <a:tc>
                  <a:txBody>
                    <a:bodyPr/>
                    <a:lstStyle/>
                    <a:p>
                      <a:endParaRPr lang="en-US" dirty="0"/>
                    </a:p>
                  </a:txBody>
                  <a:tcPr>
                    <a:solidFill>
                      <a:schemeClr val="tx2">
                        <a:lumMod val="20000"/>
                        <a:lumOff val="80000"/>
                      </a:schemeClr>
                    </a:solidFill>
                  </a:tcPr>
                </a:tc>
                <a:extLst>
                  <a:ext uri="{0D108BD9-81ED-4DB2-BD59-A6C34878D82A}">
                    <a16:rowId xmlns:a16="http://schemas.microsoft.com/office/drawing/2014/main" val="3879764665"/>
                  </a:ext>
                </a:extLst>
              </a:tr>
            </a:tbl>
          </a:graphicData>
        </a:graphic>
      </p:graphicFrame>
      <p:graphicFrame>
        <p:nvGraphicFramePr>
          <p:cNvPr id="8" name="Table 7">
            <a:extLst>
              <a:ext uri="{FF2B5EF4-FFF2-40B4-BE49-F238E27FC236}">
                <a16:creationId xmlns:a16="http://schemas.microsoft.com/office/drawing/2014/main" id="{1EAD177F-07CF-ECF2-E506-A8F32AEC09B9}"/>
              </a:ext>
            </a:extLst>
          </p:cNvPr>
          <p:cNvGraphicFramePr>
            <a:graphicFrameLocks noGrp="1"/>
          </p:cNvGraphicFramePr>
          <p:nvPr>
            <p:extLst>
              <p:ext uri="{D42A27DB-BD31-4B8C-83A1-F6EECF244321}">
                <p14:modId xmlns:p14="http://schemas.microsoft.com/office/powerpoint/2010/main" val="1583519911"/>
              </p:ext>
            </p:extLst>
          </p:nvPr>
        </p:nvGraphicFramePr>
        <p:xfrm>
          <a:off x="5613798" y="1915702"/>
          <a:ext cx="4182945" cy="4304358"/>
        </p:xfrm>
        <a:graphic>
          <a:graphicData uri="http://schemas.openxmlformats.org/drawingml/2006/table">
            <a:tbl>
              <a:tblPr firstRow="1" bandRow="1">
                <a:tableStyleId>{5C22544A-7EE6-4342-B048-85BDC9FD1C3A}</a:tableStyleId>
              </a:tblPr>
              <a:tblGrid>
                <a:gridCol w="2089121">
                  <a:extLst>
                    <a:ext uri="{9D8B030D-6E8A-4147-A177-3AD203B41FA5}">
                      <a16:colId xmlns:a16="http://schemas.microsoft.com/office/drawing/2014/main" val="1468297184"/>
                    </a:ext>
                  </a:extLst>
                </a:gridCol>
                <a:gridCol w="2093824">
                  <a:extLst>
                    <a:ext uri="{9D8B030D-6E8A-4147-A177-3AD203B41FA5}">
                      <a16:colId xmlns:a16="http://schemas.microsoft.com/office/drawing/2014/main" val="848919306"/>
                    </a:ext>
                  </a:extLst>
                </a:gridCol>
              </a:tblGrid>
              <a:tr h="888533">
                <a:tc>
                  <a:txBody>
                    <a:bodyPr/>
                    <a:lstStyle/>
                    <a:p>
                      <a:pPr algn="ctr"/>
                      <a:r>
                        <a:rPr lang="en-US" sz="1800" dirty="0">
                          <a:latin typeface="+mn-lt"/>
                        </a:rPr>
                        <a:t>Relative Program Strengths </a:t>
                      </a:r>
                    </a:p>
                  </a:txBody>
                  <a:tcPr/>
                </a:tc>
                <a:tc>
                  <a:txBody>
                    <a:bodyPr/>
                    <a:lstStyle/>
                    <a:p>
                      <a:pPr lvl="0" algn="ctr">
                        <a:buNone/>
                      </a:pPr>
                      <a:r>
                        <a:rPr lang="en-US" sz="1800" dirty="0">
                          <a:latin typeface="+mn-lt"/>
                        </a:rPr>
                        <a:t>Growth Opportunities</a:t>
                      </a:r>
                    </a:p>
                  </a:txBody>
                  <a:tcPr/>
                </a:tc>
                <a:extLst>
                  <a:ext uri="{0D108BD9-81ED-4DB2-BD59-A6C34878D82A}">
                    <a16:rowId xmlns:a16="http://schemas.microsoft.com/office/drawing/2014/main" val="3673525508"/>
                  </a:ext>
                </a:extLst>
              </a:tr>
              <a:tr h="3415825">
                <a:tc>
                  <a:txBody>
                    <a:bodyPr/>
                    <a:lstStyle/>
                    <a:p>
                      <a:endParaRPr lang="en-US" dirty="0"/>
                    </a:p>
                  </a:txBody>
                  <a:tcPr>
                    <a:solidFill>
                      <a:schemeClr val="tx2">
                        <a:lumMod val="20000"/>
                        <a:lumOff val="80000"/>
                      </a:schemeClr>
                    </a:solidFill>
                  </a:tcPr>
                </a:tc>
                <a:tc>
                  <a:txBody>
                    <a:bodyPr/>
                    <a:lstStyle/>
                    <a:p>
                      <a:pPr lvl="0">
                        <a:buNone/>
                      </a:pPr>
                      <a:endParaRPr lang="en-US" dirty="0"/>
                    </a:p>
                  </a:txBody>
                  <a:tcPr>
                    <a:solidFill>
                      <a:schemeClr val="tx2">
                        <a:lumMod val="20000"/>
                        <a:lumOff val="80000"/>
                      </a:schemeClr>
                    </a:solidFill>
                  </a:tcPr>
                </a:tc>
                <a:extLst>
                  <a:ext uri="{0D108BD9-81ED-4DB2-BD59-A6C34878D82A}">
                    <a16:rowId xmlns:a16="http://schemas.microsoft.com/office/drawing/2014/main" val="921349258"/>
                  </a:ext>
                </a:extLst>
              </a:tr>
            </a:tbl>
          </a:graphicData>
        </a:graphic>
      </p:graphicFrame>
    </p:spTree>
    <p:extLst>
      <p:ext uri="{BB962C8B-B14F-4D97-AF65-F5344CB8AC3E}">
        <p14:creationId xmlns:p14="http://schemas.microsoft.com/office/powerpoint/2010/main" val="26570421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D3A9E-C821-4854-17A8-9DFE2A104DF0}"/>
              </a:ext>
            </a:extLst>
          </p:cNvPr>
          <p:cNvSpPr>
            <a:spLocks noGrp="1"/>
          </p:cNvSpPr>
          <p:nvPr>
            <p:ph type="title"/>
          </p:nvPr>
        </p:nvSpPr>
        <p:spPr>
          <a:xfrm>
            <a:off x="545014" y="365125"/>
            <a:ext cx="10808786" cy="522000"/>
          </a:xfrm>
        </p:spPr>
        <p:txBody>
          <a:bodyPr>
            <a:normAutofit fontScale="90000"/>
          </a:bodyPr>
          <a:lstStyle/>
          <a:p>
            <a:r>
              <a:rPr lang="en-US" b="1">
                <a:cs typeface="Calibri Light"/>
              </a:rPr>
              <a:t>5.4 Assessment Methods</a:t>
            </a:r>
            <a:endParaRPr lang="en-US" b="1"/>
          </a:p>
        </p:txBody>
      </p:sp>
      <p:sp>
        <p:nvSpPr>
          <p:cNvPr id="4" name="TextBox 3">
            <a:extLst>
              <a:ext uri="{FF2B5EF4-FFF2-40B4-BE49-F238E27FC236}">
                <a16:creationId xmlns:a16="http://schemas.microsoft.com/office/drawing/2014/main" id="{9A6DBA9E-3B8F-7269-A8D3-253272FB5579}"/>
              </a:ext>
            </a:extLst>
          </p:cNvPr>
          <p:cNvSpPr txBox="1"/>
          <p:nvPr/>
        </p:nvSpPr>
        <p:spPr>
          <a:xfrm>
            <a:off x="545014" y="885145"/>
            <a:ext cx="1110197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spc="-25" dirty="0">
                <a:effectLst/>
                <a:latin typeface="Calibri" panose="020F0502020204030204" pitchFamily="34" charset="0"/>
                <a:ea typeface="Calibri" panose="020F0502020204030204" pitchFamily="34" charset="0"/>
              </a:rPr>
              <a:t>To ensure a reliable and equitable approach to inferring candidates’ current level of proficiency in relation to the performance goals, performance assessments occur in multiple contexts and modalities, with a variety of assessors.</a:t>
            </a:r>
            <a:r>
              <a:rPr lang="en-US" i="1" dirty="0">
                <a:effectLst/>
              </a:rPr>
              <a:t> </a:t>
            </a:r>
            <a:endParaRPr kumimoji="0" lang="en-US" b="0" i="1"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525BD6D-2442-26AD-A411-5EE9A5048C56}"/>
              </a:ext>
            </a:extLst>
          </p:cNvPr>
          <p:cNvSpPr txBox="1"/>
          <p:nvPr/>
        </p:nvSpPr>
        <p:spPr>
          <a:xfrm>
            <a:off x="9933418" y="2006914"/>
            <a:ext cx="17663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72C4"/>
                </a:solidFill>
                <a:effectLst/>
                <a:uLnTx/>
                <a:uFillTx/>
                <a:latin typeface="Calibri" panose="020F0502020204030204"/>
                <a:ea typeface="+mn-ea"/>
                <a:cs typeface="Calibri"/>
              </a:rPr>
              <a:t>     Preliminary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72C4"/>
                </a:solidFill>
                <a:effectLst/>
                <a:uLnTx/>
                <a:uFillTx/>
                <a:latin typeface="Calibri" panose="020F0502020204030204"/>
                <a:ea typeface="+mn-ea"/>
                <a:cs typeface="Calibri"/>
              </a:rPr>
              <a:t>         Ratings</a:t>
            </a:r>
          </a:p>
        </p:txBody>
      </p:sp>
      <p:sp>
        <p:nvSpPr>
          <p:cNvPr id="6" name="Rounded Rectangle 5">
            <a:extLst>
              <a:ext uri="{FF2B5EF4-FFF2-40B4-BE49-F238E27FC236}">
                <a16:creationId xmlns:a16="http://schemas.microsoft.com/office/drawing/2014/main" id="{B643132B-5041-F86C-2DAB-70FBAC3A9A15}"/>
              </a:ext>
            </a:extLst>
          </p:cNvPr>
          <p:cNvSpPr/>
          <p:nvPr/>
        </p:nvSpPr>
        <p:spPr>
          <a:xfrm>
            <a:off x="10053802" y="2755007"/>
            <a:ext cx="1645920" cy="1644086"/>
          </a:xfrm>
          <a:prstGeom prst="roundRect">
            <a:avLst/>
          </a:prstGeom>
          <a:solidFill>
            <a:schemeClr val="tx2">
              <a:lumMod val="20000"/>
              <a:lumOff val="80000"/>
            </a:schemeClr>
          </a:solidFill>
          <a:ln/>
        </p:spPr>
        <p:style>
          <a:lnRef idx="1">
            <a:schemeClr val="accent5"/>
          </a:lnRef>
          <a:fillRef idx="2">
            <a:schemeClr val="accent5"/>
          </a:fillRef>
          <a:effectRef idx="1">
            <a:schemeClr val="accent5"/>
          </a:effectRef>
          <a:fontRef idx="minor">
            <a:schemeClr val="dk1"/>
          </a:fontRef>
        </p:style>
        <p:txBody>
          <a:bodyPr lIns="45720" tIns="45720" rIns="4572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Design: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 </a:t>
            </a:r>
          </a:p>
        </p:txBody>
      </p:sp>
      <p:sp>
        <p:nvSpPr>
          <p:cNvPr id="11" name="Rounded Rectangle 10">
            <a:extLst>
              <a:ext uri="{FF2B5EF4-FFF2-40B4-BE49-F238E27FC236}">
                <a16:creationId xmlns:a16="http://schemas.microsoft.com/office/drawing/2014/main" id="{A2F5AC36-EB55-1BB5-FD0D-A50678AEFAC1}"/>
              </a:ext>
            </a:extLst>
          </p:cNvPr>
          <p:cNvSpPr/>
          <p:nvPr/>
        </p:nvSpPr>
        <p:spPr>
          <a:xfrm>
            <a:off x="10053802" y="4575975"/>
            <a:ext cx="1645920" cy="1644085"/>
          </a:xfrm>
          <a:prstGeom prst="roundRect">
            <a:avLst/>
          </a:prstGeom>
          <a:solidFill>
            <a:schemeClr val="tx2">
              <a:lumMod val="20000"/>
              <a:lumOff val="80000"/>
            </a:schemeClr>
          </a:solidFill>
        </p:spPr>
        <p:style>
          <a:lnRef idx="1">
            <a:schemeClr val="accent5"/>
          </a:lnRef>
          <a:fillRef idx="2">
            <a:schemeClr val="accent5"/>
          </a:fillRef>
          <a:effectRef idx="1">
            <a:schemeClr val="accent5"/>
          </a:effectRef>
          <a:fontRef idx="minor">
            <a:schemeClr val="dk1"/>
          </a:fontRef>
        </p:style>
        <p:txBody>
          <a:bodyPr lIns="45720" tIns="45720" rIns="4572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Implementation: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 </a:t>
            </a:r>
          </a:p>
        </p:txBody>
      </p:sp>
      <p:graphicFrame>
        <p:nvGraphicFramePr>
          <p:cNvPr id="7" name="Table 3">
            <a:extLst>
              <a:ext uri="{FF2B5EF4-FFF2-40B4-BE49-F238E27FC236}">
                <a16:creationId xmlns:a16="http://schemas.microsoft.com/office/drawing/2014/main" id="{CDA1E7DA-EE9D-7CAE-A428-A2F4BB9CDB3B}"/>
              </a:ext>
            </a:extLst>
          </p:cNvPr>
          <p:cNvGraphicFramePr>
            <a:graphicFrameLocks noGrp="1"/>
          </p:cNvGraphicFramePr>
          <p:nvPr>
            <p:extLst>
              <p:ext uri="{D42A27DB-BD31-4B8C-83A1-F6EECF244321}">
                <p14:modId xmlns:p14="http://schemas.microsoft.com/office/powerpoint/2010/main" val="3270868216"/>
              </p:ext>
            </p:extLst>
          </p:nvPr>
        </p:nvGraphicFramePr>
        <p:xfrm>
          <a:off x="545014" y="1915702"/>
          <a:ext cx="4811726" cy="4304358"/>
        </p:xfrm>
        <a:graphic>
          <a:graphicData uri="http://schemas.openxmlformats.org/drawingml/2006/table">
            <a:tbl>
              <a:tblPr firstRow="1" bandRow="1">
                <a:tableStyleId>{5C22544A-7EE6-4342-B048-85BDC9FD1C3A}</a:tableStyleId>
              </a:tblPr>
              <a:tblGrid>
                <a:gridCol w="2405863">
                  <a:extLst>
                    <a:ext uri="{9D8B030D-6E8A-4147-A177-3AD203B41FA5}">
                      <a16:colId xmlns:a16="http://schemas.microsoft.com/office/drawing/2014/main" val="1182033406"/>
                    </a:ext>
                  </a:extLst>
                </a:gridCol>
                <a:gridCol w="2405863">
                  <a:extLst>
                    <a:ext uri="{9D8B030D-6E8A-4147-A177-3AD203B41FA5}">
                      <a16:colId xmlns:a16="http://schemas.microsoft.com/office/drawing/2014/main" val="285368472"/>
                    </a:ext>
                  </a:extLst>
                </a:gridCol>
              </a:tblGrid>
              <a:tr h="888533">
                <a:tc>
                  <a:txBody>
                    <a:bodyPr/>
                    <a:lstStyle/>
                    <a:p>
                      <a:pPr algn="ctr"/>
                      <a:r>
                        <a:rPr lang="en-US" sz="1800" dirty="0">
                          <a:latin typeface="+mn-lt"/>
                        </a:rPr>
                        <a:t>Evidence of Design </a:t>
                      </a:r>
                    </a:p>
                    <a:p>
                      <a:pPr lvl="0" algn="ctr">
                        <a:buNone/>
                      </a:pPr>
                      <a:r>
                        <a:rPr lang="en-US" sz="1450" i="1" dirty="0">
                          <a:latin typeface="+mn-lt"/>
                        </a:rPr>
                        <a:t>(insert links below)</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u="none" strike="noStrike" spc="-70" baseline="0" noProof="0" dirty="0">
                          <a:latin typeface="+mn-lt"/>
                        </a:rPr>
                        <a:t>Implementation Evidence </a:t>
                      </a:r>
                      <a:r>
                        <a:rPr kumimoji="0" lang="en-US" sz="1450" b="1" i="1" u="none" strike="noStrike" kern="1200" cap="none" spc="0" normalizeH="0" baseline="0" noProof="0" dirty="0">
                          <a:ln>
                            <a:noFill/>
                          </a:ln>
                          <a:solidFill>
                            <a:prstClr val="white"/>
                          </a:solidFill>
                          <a:effectLst/>
                          <a:uLnTx/>
                          <a:uFillTx/>
                          <a:latin typeface="+mn-lt"/>
                          <a:ea typeface="+mn-ea"/>
                          <a:cs typeface="+mn-cs"/>
                        </a:rPr>
                        <a:t>(insert links below)</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i="1" spc="-40" baseline="0" dirty="0">
                        <a:latin typeface="+mn-lt"/>
                      </a:endParaRPr>
                    </a:p>
                  </a:txBody>
                  <a:tcPr/>
                </a:tc>
                <a:extLst>
                  <a:ext uri="{0D108BD9-81ED-4DB2-BD59-A6C34878D82A}">
                    <a16:rowId xmlns:a16="http://schemas.microsoft.com/office/drawing/2014/main" val="1744858797"/>
                  </a:ext>
                </a:extLst>
              </a:tr>
              <a:tr h="3415825">
                <a:tc>
                  <a:txBody>
                    <a:bodyPr/>
                    <a:lstStyle/>
                    <a:p>
                      <a:endParaRPr lang="en-US" dirty="0"/>
                    </a:p>
                  </a:txBody>
                  <a:tcPr>
                    <a:solidFill>
                      <a:schemeClr val="tx2">
                        <a:lumMod val="20000"/>
                        <a:lumOff val="80000"/>
                      </a:schemeClr>
                    </a:solidFill>
                  </a:tcPr>
                </a:tc>
                <a:tc>
                  <a:txBody>
                    <a:bodyPr/>
                    <a:lstStyle/>
                    <a:p>
                      <a:endParaRPr lang="en-US" dirty="0"/>
                    </a:p>
                  </a:txBody>
                  <a:tcPr>
                    <a:solidFill>
                      <a:schemeClr val="tx2">
                        <a:lumMod val="20000"/>
                        <a:lumOff val="80000"/>
                      </a:schemeClr>
                    </a:solidFill>
                  </a:tcPr>
                </a:tc>
                <a:extLst>
                  <a:ext uri="{0D108BD9-81ED-4DB2-BD59-A6C34878D82A}">
                    <a16:rowId xmlns:a16="http://schemas.microsoft.com/office/drawing/2014/main" val="3879764665"/>
                  </a:ext>
                </a:extLst>
              </a:tr>
            </a:tbl>
          </a:graphicData>
        </a:graphic>
      </p:graphicFrame>
      <p:graphicFrame>
        <p:nvGraphicFramePr>
          <p:cNvPr id="8" name="Table 7">
            <a:extLst>
              <a:ext uri="{FF2B5EF4-FFF2-40B4-BE49-F238E27FC236}">
                <a16:creationId xmlns:a16="http://schemas.microsoft.com/office/drawing/2014/main" id="{47272877-8588-3DD4-CE08-65CE248F45EA}"/>
              </a:ext>
            </a:extLst>
          </p:cNvPr>
          <p:cNvGraphicFramePr>
            <a:graphicFrameLocks noGrp="1"/>
          </p:cNvGraphicFramePr>
          <p:nvPr>
            <p:extLst>
              <p:ext uri="{D42A27DB-BD31-4B8C-83A1-F6EECF244321}">
                <p14:modId xmlns:p14="http://schemas.microsoft.com/office/powerpoint/2010/main" val="1583519911"/>
              </p:ext>
            </p:extLst>
          </p:nvPr>
        </p:nvGraphicFramePr>
        <p:xfrm>
          <a:off x="5613798" y="1915702"/>
          <a:ext cx="4182945" cy="4304358"/>
        </p:xfrm>
        <a:graphic>
          <a:graphicData uri="http://schemas.openxmlformats.org/drawingml/2006/table">
            <a:tbl>
              <a:tblPr firstRow="1" bandRow="1">
                <a:tableStyleId>{5C22544A-7EE6-4342-B048-85BDC9FD1C3A}</a:tableStyleId>
              </a:tblPr>
              <a:tblGrid>
                <a:gridCol w="2089121">
                  <a:extLst>
                    <a:ext uri="{9D8B030D-6E8A-4147-A177-3AD203B41FA5}">
                      <a16:colId xmlns:a16="http://schemas.microsoft.com/office/drawing/2014/main" val="1468297184"/>
                    </a:ext>
                  </a:extLst>
                </a:gridCol>
                <a:gridCol w="2093824">
                  <a:extLst>
                    <a:ext uri="{9D8B030D-6E8A-4147-A177-3AD203B41FA5}">
                      <a16:colId xmlns:a16="http://schemas.microsoft.com/office/drawing/2014/main" val="848919306"/>
                    </a:ext>
                  </a:extLst>
                </a:gridCol>
              </a:tblGrid>
              <a:tr h="888533">
                <a:tc>
                  <a:txBody>
                    <a:bodyPr/>
                    <a:lstStyle/>
                    <a:p>
                      <a:pPr algn="ctr"/>
                      <a:r>
                        <a:rPr lang="en-US" sz="1800" dirty="0">
                          <a:latin typeface="+mn-lt"/>
                        </a:rPr>
                        <a:t>Relative Program Strengths </a:t>
                      </a:r>
                    </a:p>
                  </a:txBody>
                  <a:tcPr/>
                </a:tc>
                <a:tc>
                  <a:txBody>
                    <a:bodyPr/>
                    <a:lstStyle/>
                    <a:p>
                      <a:pPr lvl="0" algn="ctr">
                        <a:buNone/>
                      </a:pPr>
                      <a:r>
                        <a:rPr lang="en-US" sz="1800" dirty="0">
                          <a:latin typeface="+mn-lt"/>
                        </a:rPr>
                        <a:t>Growth Opportunities</a:t>
                      </a:r>
                    </a:p>
                  </a:txBody>
                  <a:tcPr/>
                </a:tc>
                <a:extLst>
                  <a:ext uri="{0D108BD9-81ED-4DB2-BD59-A6C34878D82A}">
                    <a16:rowId xmlns:a16="http://schemas.microsoft.com/office/drawing/2014/main" val="3673525508"/>
                  </a:ext>
                </a:extLst>
              </a:tr>
              <a:tr h="3415825">
                <a:tc>
                  <a:txBody>
                    <a:bodyPr/>
                    <a:lstStyle/>
                    <a:p>
                      <a:endParaRPr lang="en-US" dirty="0"/>
                    </a:p>
                  </a:txBody>
                  <a:tcPr>
                    <a:solidFill>
                      <a:schemeClr val="tx2">
                        <a:lumMod val="20000"/>
                        <a:lumOff val="80000"/>
                      </a:schemeClr>
                    </a:solidFill>
                  </a:tcPr>
                </a:tc>
                <a:tc>
                  <a:txBody>
                    <a:bodyPr/>
                    <a:lstStyle/>
                    <a:p>
                      <a:pPr lvl="0">
                        <a:buNone/>
                      </a:pPr>
                      <a:endParaRPr lang="en-US" dirty="0"/>
                    </a:p>
                  </a:txBody>
                  <a:tcPr>
                    <a:solidFill>
                      <a:schemeClr val="tx2">
                        <a:lumMod val="20000"/>
                        <a:lumOff val="80000"/>
                      </a:schemeClr>
                    </a:solidFill>
                  </a:tcPr>
                </a:tc>
                <a:extLst>
                  <a:ext uri="{0D108BD9-81ED-4DB2-BD59-A6C34878D82A}">
                    <a16:rowId xmlns:a16="http://schemas.microsoft.com/office/drawing/2014/main" val="921349258"/>
                  </a:ext>
                </a:extLst>
              </a:tr>
            </a:tbl>
          </a:graphicData>
        </a:graphic>
      </p:graphicFrame>
    </p:spTree>
    <p:extLst>
      <p:ext uri="{BB962C8B-B14F-4D97-AF65-F5344CB8AC3E}">
        <p14:creationId xmlns:p14="http://schemas.microsoft.com/office/powerpoint/2010/main" val="34630732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D3A9E-C821-4854-17A8-9DFE2A104DF0}"/>
              </a:ext>
            </a:extLst>
          </p:cNvPr>
          <p:cNvSpPr>
            <a:spLocks noGrp="1"/>
          </p:cNvSpPr>
          <p:nvPr>
            <p:ph type="title"/>
          </p:nvPr>
        </p:nvSpPr>
        <p:spPr>
          <a:xfrm>
            <a:off x="545014" y="365125"/>
            <a:ext cx="10808786" cy="522000"/>
          </a:xfrm>
        </p:spPr>
        <p:txBody>
          <a:bodyPr>
            <a:normAutofit fontScale="90000"/>
          </a:bodyPr>
          <a:lstStyle/>
          <a:p>
            <a:r>
              <a:rPr lang="en-US" b="1">
                <a:cs typeface="Calibri Light"/>
              </a:rPr>
              <a:t>5.5 Communication of Assessment Results</a:t>
            </a:r>
            <a:endParaRPr lang="en-US" b="1"/>
          </a:p>
        </p:txBody>
      </p:sp>
      <p:sp>
        <p:nvSpPr>
          <p:cNvPr id="4" name="TextBox 3">
            <a:extLst>
              <a:ext uri="{FF2B5EF4-FFF2-40B4-BE49-F238E27FC236}">
                <a16:creationId xmlns:a16="http://schemas.microsoft.com/office/drawing/2014/main" id="{9A6DBA9E-3B8F-7269-A8D3-253272FB5579}"/>
              </a:ext>
            </a:extLst>
          </p:cNvPr>
          <p:cNvSpPr txBox="1"/>
          <p:nvPr/>
        </p:nvSpPr>
        <p:spPr>
          <a:xfrm>
            <a:off x="545014" y="885145"/>
            <a:ext cx="1110197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spc="-25" dirty="0">
                <a:effectLst/>
                <a:latin typeface="Calibri" panose="020F0502020204030204" pitchFamily="34" charset="0"/>
                <a:ea typeface="Calibri" panose="020F0502020204030204" pitchFamily="34" charset="0"/>
              </a:rPr>
              <a:t>Assessors provide timely and specific feedback about candidate performance to the candidate, as well as to relevant program and clinical faculty, in a format that is easy to understand.</a:t>
            </a:r>
            <a:r>
              <a:rPr lang="en-US" i="1" dirty="0">
                <a:effectLst/>
              </a:rPr>
              <a:t> </a:t>
            </a:r>
            <a:endParaRPr kumimoji="0" lang="en-US" b="0" i="1"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525BD6D-2442-26AD-A411-5EE9A5048C56}"/>
              </a:ext>
            </a:extLst>
          </p:cNvPr>
          <p:cNvSpPr txBox="1"/>
          <p:nvPr/>
        </p:nvSpPr>
        <p:spPr>
          <a:xfrm>
            <a:off x="9933418" y="2006914"/>
            <a:ext cx="17663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72C4"/>
                </a:solidFill>
                <a:effectLst/>
                <a:uLnTx/>
                <a:uFillTx/>
                <a:latin typeface="Calibri" panose="020F0502020204030204"/>
                <a:ea typeface="+mn-ea"/>
                <a:cs typeface="Calibri"/>
              </a:rPr>
              <a:t>     Preliminary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72C4"/>
                </a:solidFill>
                <a:effectLst/>
                <a:uLnTx/>
                <a:uFillTx/>
                <a:latin typeface="Calibri" panose="020F0502020204030204"/>
                <a:ea typeface="+mn-ea"/>
                <a:cs typeface="Calibri"/>
              </a:rPr>
              <a:t>         Ratings</a:t>
            </a:r>
          </a:p>
        </p:txBody>
      </p:sp>
      <p:sp>
        <p:nvSpPr>
          <p:cNvPr id="6" name="Rounded Rectangle 5">
            <a:extLst>
              <a:ext uri="{FF2B5EF4-FFF2-40B4-BE49-F238E27FC236}">
                <a16:creationId xmlns:a16="http://schemas.microsoft.com/office/drawing/2014/main" id="{B643132B-5041-F86C-2DAB-70FBAC3A9A15}"/>
              </a:ext>
            </a:extLst>
          </p:cNvPr>
          <p:cNvSpPr/>
          <p:nvPr/>
        </p:nvSpPr>
        <p:spPr>
          <a:xfrm>
            <a:off x="10053802" y="2755007"/>
            <a:ext cx="1645920" cy="1644086"/>
          </a:xfrm>
          <a:prstGeom prst="roundRect">
            <a:avLst/>
          </a:prstGeom>
          <a:solidFill>
            <a:schemeClr val="tx2">
              <a:lumMod val="20000"/>
              <a:lumOff val="80000"/>
            </a:schemeClr>
          </a:solidFill>
          <a:ln/>
        </p:spPr>
        <p:style>
          <a:lnRef idx="1">
            <a:schemeClr val="accent5"/>
          </a:lnRef>
          <a:fillRef idx="2">
            <a:schemeClr val="accent5"/>
          </a:fillRef>
          <a:effectRef idx="1">
            <a:schemeClr val="accent5"/>
          </a:effectRef>
          <a:fontRef idx="minor">
            <a:schemeClr val="dk1"/>
          </a:fontRef>
        </p:style>
        <p:txBody>
          <a:bodyPr lIns="45720" tIns="45720" rIns="4572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Design: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 </a:t>
            </a:r>
          </a:p>
        </p:txBody>
      </p:sp>
      <p:sp>
        <p:nvSpPr>
          <p:cNvPr id="11" name="Rounded Rectangle 10">
            <a:extLst>
              <a:ext uri="{FF2B5EF4-FFF2-40B4-BE49-F238E27FC236}">
                <a16:creationId xmlns:a16="http://schemas.microsoft.com/office/drawing/2014/main" id="{A2F5AC36-EB55-1BB5-FD0D-A50678AEFAC1}"/>
              </a:ext>
            </a:extLst>
          </p:cNvPr>
          <p:cNvSpPr/>
          <p:nvPr/>
        </p:nvSpPr>
        <p:spPr>
          <a:xfrm>
            <a:off x="10053802" y="4575975"/>
            <a:ext cx="1645920" cy="1644085"/>
          </a:xfrm>
          <a:prstGeom prst="roundRect">
            <a:avLst/>
          </a:prstGeom>
          <a:solidFill>
            <a:schemeClr val="tx2">
              <a:lumMod val="20000"/>
              <a:lumOff val="80000"/>
            </a:schemeClr>
          </a:solidFill>
        </p:spPr>
        <p:style>
          <a:lnRef idx="1">
            <a:schemeClr val="accent5"/>
          </a:lnRef>
          <a:fillRef idx="2">
            <a:schemeClr val="accent5"/>
          </a:fillRef>
          <a:effectRef idx="1">
            <a:schemeClr val="accent5"/>
          </a:effectRef>
          <a:fontRef idx="minor">
            <a:schemeClr val="dk1"/>
          </a:fontRef>
        </p:style>
        <p:txBody>
          <a:bodyPr lIns="45720" tIns="45720" rIns="4572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Implementation: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 </a:t>
            </a:r>
          </a:p>
        </p:txBody>
      </p:sp>
      <p:graphicFrame>
        <p:nvGraphicFramePr>
          <p:cNvPr id="7" name="Table 3">
            <a:extLst>
              <a:ext uri="{FF2B5EF4-FFF2-40B4-BE49-F238E27FC236}">
                <a16:creationId xmlns:a16="http://schemas.microsoft.com/office/drawing/2014/main" id="{A2A0C352-694B-21F8-36B1-37D72F113C51}"/>
              </a:ext>
            </a:extLst>
          </p:cNvPr>
          <p:cNvGraphicFramePr>
            <a:graphicFrameLocks noGrp="1"/>
          </p:cNvGraphicFramePr>
          <p:nvPr>
            <p:extLst>
              <p:ext uri="{D42A27DB-BD31-4B8C-83A1-F6EECF244321}">
                <p14:modId xmlns:p14="http://schemas.microsoft.com/office/powerpoint/2010/main" val="3270868216"/>
              </p:ext>
            </p:extLst>
          </p:nvPr>
        </p:nvGraphicFramePr>
        <p:xfrm>
          <a:off x="545014" y="1915702"/>
          <a:ext cx="4811726" cy="4304358"/>
        </p:xfrm>
        <a:graphic>
          <a:graphicData uri="http://schemas.openxmlformats.org/drawingml/2006/table">
            <a:tbl>
              <a:tblPr firstRow="1" bandRow="1">
                <a:tableStyleId>{5C22544A-7EE6-4342-B048-85BDC9FD1C3A}</a:tableStyleId>
              </a:tblPr>
              <a:tblGrid>
                <a:gridCol w="2405863">
                  <a:extLst>
                    <a:ext uri="{9D8B030D-6E8A-4147-A177-3AD203B41FA5}">
                      <a16:colId xmlns:a16="http://schemas.microsoft.com/office/drawing/2014/main" val="1182033406"/>
                    </a:ext>
                  </a:extLst>
                </a:gridCol>
                <a:gridCol w="2405863">
                  <a:extLst>
                    <a:ext uri="{9D8B030D-6E8A-4147-A177-3AD203B41FA5}">
                      <a16:colId xmlns:a16="http://schemas.microsoft.com/office/drawing/2014/main" val="285368472"/>
                    </a:ext>
                  </a:extLst>
                </a:gridCol>
              </a:tblGrid>
              <a:tr h="888533">
                <a:tc>
                  <a:txBody>
                    <a:bodyPr/>
                    <a:lstStyle/>
                    <a:p>
                      <a:pPr algn="ctr"/>
                      <a:r>
                        <a:rPr lang="en-US" sz="1800" dirty="0">
                          <a:latin typeface="+mn-lt"/>
                        </a:rPr>
                        <a:t>Evidence of Design </a:t>
                      </a:r>
                    </a:p>
                    <a:p>
                      <a:pPr lvl="0" algn="ctr">
                        <a:buNone/>
                      </a:pPr>
                      <a:r>
                        <a:rPr lang="en-US" sz="1450" i="1" dirty="0">
                          <a:latin typeface="+mn-lt"/>
                        </a:rPr>
                        <a:t>(insert links below)</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u="none" strike="noStrike" spc="-70" baseline="0" noProof="0" dirty="0">
                          <a:latin typeface="+mn-lt"/>
                        </a:rPr>
                        <a:t>Implementation Evidence </a:t>
                      </a:r>
                      <a:r>
                        <a:rPr kumimoji="0" lang="en-US" sz="1450" b="1" i="1" u="none" strike="noStrike" kern="1200" cap="none" spc="0" normalizeH="0" baseline="0" noProof="0" dirty="0">
                          <a:ln>
                            <a:noFill/>
                          </a:ln>
                          <a:solidFill>
                            <a:prstClr val="white"/>
                          </a:solidFill>
                          <a:effectLst/>
                          <a:uLnTx/>
                          <a:uFillTx/>
                          <a:latin typeface="+mn-lt"/>
                          <a:ea typeface="+mn-ea"/>
                          <a:cs typeface="+mn-cs"/>
                        </a:rPr>
                        <a:t>(insert links below)</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i="1" spc="-40" baseline="0" dirty="0">
                        <a:latin typeface="+mn-lt"/>
                      </a:endParaRPr>
                    </a:p>
                  </a:txBody>
                  <a:tcPr/>
                </a:tc>
                <a:extLst>
                  <a:ext uri="{0D108BD9-81ED-4DB2-BD59-A6C34878D82A}">
                    <a16:rowId xmlns:a16="http://schemas.microsoft.com/office/drawing/2014/main" val="1744858797"/>
                  </a:ext>
                </a:extLst>
              </a:tr>
              <a:tr h="3415825">
                <a:tc>
                  <a:txBody>
                    <a:bodyPr/>
                    <a:lstStyle/>
                    <a:p>
                      <a:endParaRPr lang="en-US" dirty="0"/>
                    </a:p>
                  </a:txBody>
                  <a:tcPr>
                    <a:solidFill>
                      <a:schemeClr val="tx2">
                        <a:lumMod val="20000"/>
                        <a:lumOff val="80000"/>
                      </a:schemeClr>
                    </a:solidFill>
                  </a:tcPr>
                </a:tc>
                <a:tc>
                  <a:txBody>
                    <a:bodyPr/>
                    <a:lstStyle/>
                    <a:p>
                      <a:endParaRPr lang="en-US" dirty="0"/>
                    </a:p>
                  </a:txBody>
                  <a:tcPr>
                    <a:solidFill>
                      <a:schemeClr val="tx2">
                        <a:lumMod val="20000"/>
                        <a:lumOff val="80000"/>
                      </a:schemeClr>
                    </a:solidFill>
                  </a:tcPr>
                </a:tc>
                <a:extLst>
                  <a:ext uri="{0D108BD9-81ED-4DB2-BD59-A6C34878D82A}">
                    <a16:rowId xmlns:a16="http://schemas.microsoft.com/office/drawing/2014/main" val="3879764665"/>
                  </a:ext>
                </a:extLst>
              </a:tr>
            </a:tbl>
          </a:graphicData>
        </a:graphic>
      </p:graphicFrame>
      <p:graphicFrame>
        <p:nvGraphicFramePr>
          <p:cNvPr id="8" name="Table 7">
            <a:extLst>
              <a:ext uri="{FF2B5EF4-FFF2-40B4-BE49-F238E27FC236}">
                <a16:creationId xmlns:a16="http://schemas.microsoft.com/office/drawing/2014/main" id="{205D7089-8D1A-A05B-F143-302918389B23}"/>
              </a:ext>
            </a:extLst>
          </p:cNvPr>
          <p:cNvGraphicFramePr>
            <a:graphicFrameLocks noGrp="1"/>
          </p:cNvGraphicFramePr>
          <p:nvPr>
            <p:extLst>
              <p:ext uri="{D42A27DB-BD31-4B8C-83A1-F6EECF244321}">
                <p14:modId xmlns:p14="http://schemas.microsoft.com/office/powerpoint/2010/main" val="1583519911"/>
              </p:ext>
            </p:extLst>
          </p:nvPr>
        </p:nvGraphicFramePr>
        <p:xfrm>
          <a:off x="5613798" y="1915702"/>
          <a:ext cx="4182945" cy="4304358"/>
        </p:xfrm>
        <a:graphic>
          <a:graphicData uri="http://schemas.openxmlformats.org/drawingml/2006/table">
            <a:tbl>
              <a:tblPr firstRow="1" bandRow="1">
                <a:tableStyleId>{5C22544A-7EE6-4342-B048-85BDC9FD1C3A}</a:tableStyleId>
              </a:tblPr>
              <a:tblGrid>
                <a:gridCol w="2089121">
                  <a:extLst>
                    <a:ext uri="{9D8B030D-6E8A-4147-A177-3AD203B41FA5}">
                      <a16:colId xmlns:a16="http://schemas.microsoft.com/office/drawing/2014/main" val="1468297184"/>
                    </a:ext>
                  </a:extLst>
                </a:gridCol>
                <a:gridCol w="2093824">
                  <a:extLst>
                    <a:ext uri="{9D8B030D-6E8A-4147-A177-3AD203B41FA5}">
                      <a16:colId xmlns:a16="http://schemas.microsoft.com/office/drawing/2014/main" val="848919306"/>
                    </a:ext>
                  </a:extLst>
                </a:gridCol>
              </a:tblGrid>
              <a:tr h="888533">
                <a:tc>
                  <a:txBody>
                    <a:bodyPr/>
                    <a:lstStyle/>
                    <a:p>
                      <a:pPr algn="ctr"/>
                      <a:r>
                        <a:rPr lang="en-US" sz="1800" dirty="0">
                          <a:latin typeface="+mn-lt"/>
                        </a:rPr>
                        <a:t>Relative Program Strengths </a:t>
                      </a:r>
                    </a:p>
                  </a:txBody>
                  <a:tcPr/>
                </a:tc>
                <a:tc>
                  <a:txBody>
                    <a:bodyPr/>
                    <a:lstStyle/>
                    <a:p>
                      <a:pPr lvl="0" algn="ctr">
                        <a:buNone/>
                      </a:pPr>
                      <a:r>
                        <a:rPr lang="en-US" sz="1800" dirty="0">
                          <a:latin typeface="+mn-lt"/>
                        </a:rPr>
                        <a:t>Growth Opportunities</a:t>
                      </a:r>
                    </a:p>
                  </a:txBody>
                  <a:tcPr/>
                </a:tc>
                <a:extLst>
                  <a:ext uri="{0D108BD9-81ED-4DB2-BD59-A6C34878D82A}">
                    <a16:rowId xmlns:a16="http://schemas.microsoft.com/office/drawing/2014/main" val="3673525508"/>
                  </a:ext>
                </a:extLst>
              </a:tr>
              <a:tr h="3415825">
                <a:tc>
                  <a:txBody>
                    <a:bodyPr/>
                    <a:lstStyle/>
                    <a:p>
                      <a:endParaRPr lang="en-US" dirty="0"/>
                    </a:p>
                  </a:txBody>
                  <a:tcPr>
                    <a:solidFill>
                      <a:schemeClr val="tx2">
                        <a:lumMod val="20000"/>
                        <a:lumOff val="80000"/>
                      </a:schemeClr>
                    </a:solidFill>
                  </a:tcPr>
                </a:tc>
                <a:tc>
                  <a:txBody>
                    <a:bodyPr/>
                    <a:lstStyle/>
                    <a:p>
                      <a:pPr lvl="0">
                        <a:buNone/>
                      </a:pPr>
                      <a:endParaRPr lang="en-US" dirty="0"/>
                    </a:p>
                  </a:txBody>
                  <a:tcPr>
                    <a:solidFill>
                      <a:schemeClr val="tx2">
                        <a:lumMod val="20000"/>
                        <a:lumOff val="80000"/>
                      </a:schemeClr>
                    </a:solidFill>
                  </a:tcPr>
                </a:tc>
                <a:extLst>
                  <a:ext uri="{0D108BD9-81ED-4DB2-BD59-A6C34878D82A}">
                    <a16:rowId xmlns:a16="http://schemas.microsoft.com/office/drawing/2014/main" val="921349258"/>
                  </a:ext>
                </a:extLst>
              </a:tr>
            </a:tbl>
          </a:graphicData>
        </a:graphic>
      </p:graphicFrame>
    </p:spTree>
    <p:extLst>
      <p:ext uri="{BB962C8B-B14F-4D97-AF65-F5344CB8AC3E}">
        <p14:creationId xmlns:p14="http://schemas.microsoft.com/office/powerpoint/2010/main" val="10646676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D3A9E-C821-4854-17A8-9DFE2A104DF0}"/>
              </a:ext>
            </a:extLst>
          </p:cNvPr>
          <p:cNvSpPr>
            <a:spLocks noGrp="1"/>
          </p:cNvSpPr>
          <p:nvPr>
            <p:ph type="title"/>
          </p:nvPr>
        </p:nvSpPr>
        <p:spPr>
          <a:xfrm>
            <a:off x="545014" y="365125"/>
            <a:ext cx="10808786" cy="522000"/>
          </a:xfrm>
        </p:spPr>
        <p:txBody>
          <a:bodyPr>
            <a:normAutofit fontScale="90000"/>
          </a:bodyPr>
          <a:lstStyle/>
          <a:p>
            <a:r>
              <a:rPr lang="en-US" b="1">
                <a:cs typeface="Calibri Light"/>
              </a:rPr>
              <a:t>5.6 Assessment Impact</a:t>
            </a:r>
            <a:endParaRPr lang="en-US" b="1"/>
          </a:p>
        </p:txBody>
      </p:sp>
      <p:sp>
        <p:nvSpPr>
          <p:cNvPr id="4" name="TextBox 3">
            <a:extLst>
              <a:ext uri="{FF2B5EF4-FFF2-40B4-BE49-F238E27FC236}">
                <a16:creationId xmlns:a16="http://schemas.microsoft.com/office/drawing/2014/main" id="{9A6DBA9E-3B8F-7269-A8D3-253272FB5579}"/>
              </a:ext>
            </a:extLst>
          </p:cNvPr>
          <p:cNvSpPr txBox="1"/>
          <p:nvPr/>
        </p:nvSpPr>
        <p:spPr>
          <a:xfrm>
            <a:off x="545014" y="811003"/>
            <a:ext cx="1110197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1" u="none" strike="noStrike" kern="1200" cap="none" spc="0" normalizeH="0" baseline="0" noProof="0" dirty="0">
                <a:ln>
                  <a:noFill/>
                </a:ln>
                <a:solidFill>
                  <a:prstClr val="black">
                    <a:lumMod val="75000"/>
                    <a:lumOff val="25000"/>
                  </a:prstClr>
                </a:solidFill>
                <a:effectLst/>
                <a:uLnTx/>
                <a:uFillTx/>
                <a:latin typeface="Calibri" panose="020F0502020204030204"/>
                <a:ea typeface="+mn-lt"/>
                <a:cs typeface="Calibri" panose="020F0502020204030204"/>
              </a:rPr>
              <a:t>Candidates regularly use performance assessment data to self-reflect on their progress toward performance goals and co-develop plans for continued growth with program faculty and other stakeholders (e.g., site-based mentors and/or coaches) where appropriate.</a:t>
            </a:r>
            <a:endParaRPr kumimoji="0" lang="en-US" b="0" i="1"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525BD6D-2442-26AD-A411-5EE9A5048C56}"/>
              </a:ext>
            </a:extLst>
          </p:cNvPr>
          <p:cNvSpPr txBox="1"/>
          <p:nvPr/>
        </p:nvSpPr>
        <p:spPr>
          <a:xfrm>
            <a:off x="9933418" y="2006914"/>
            <a:ext cx="17663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72C4"/>
                </a:solidFill>
                <a:effectLst/>
                <a:uLnTx/>
                <a:uFillTx/>
                <a:latin typeface="Calibri" panose="020F0502020204030204"/>
                <a:ea typeface="+mn-ea"/>
                <a:cs typeface="Calibri"/>
              </a:rPr>
              <a:t>     Preliminary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72C4"/>
                </a:solidFill>
                <a:effectLst/>
                <a:uLnTx/>
                <a:uFillTx/>
                <a:latin typeface="Calibri" panose="020F0502020204030204"/>
                <a:ea typeface="+mn-ea"/>
                <a:cs typeface="Calibri"/>
              </a:rPr>
              <a:t>         Ratings</a:t>
            </a:r>
          </a:p>
        </p:txBody>
      </p:sp>
      <p:sp>
        <p:nvSpPr>
          <p:cNvPr id="6" name="Rounded Rectangle 5">
            <a:extLst>
              <a:ext uri="{FF2B5EF4-FFF2-40B4-BE49-F238E27FC236}">
                <a16:creationId xmlns:a16="http://schemas.microsoft.com/office/drawing/2014/main" id="{B643132B-5041-F86C-2DAB-70FBAC3A9A15}"/>
              </a:ext>
            </a:extLst>
          </p:cNvPr>
          <p:cNvSpPr/>
          <p:nvPr/>
        </p:nvSpPr>
        <p:spPr>
          <a:xfrm>
            <a:off x="10053802" y="2755007"/>
            <a:ext cx="1645920" cy="1644086"/>
          </a:xfrm>
          <a:prstGeom prst="roundRect">
            <a:avLst/>
          </a:prstGeom>
          <a:solidFill>
            <a:schemeClr val="tx2">
              <a:lumMod val="20000"/>
              <a:lumOff val="80000"/>
            </a:schemeClr>
          </a:solidFill>
          <a:ln/>
        </p:spPr>
        <p:style>
          <a:lnRef idx="1">
            <a:schemeClr val="accent5"/>
          </a:lnRef>
          <a:fillRef idx="2">
            <a:schemeClr val="accent5"/>
          </a:fillRef>
          <a:effectRef idx="1">
            <a:schemeClr val="accent5"/>
          </a:effectRef>
          <a:fontRef idx="minor">
            <a:schemeClr val="dk1"/>
          </a:fontRef>
        </p:style>
        <p:txBody>
          <a:bodyPr lIns="45720" tIns="45720" rIns="4572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Design: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 </a:t>
            </a:r>
          </a:p>
        </p:txBody>
      </p:sp>
      <p:sp>
        <p:nvSpPr>
          <p:cNvPr id="11" name="Rounded Rectangle 10">
            <a:extLst>
              <a:ext uri="{FF2B5EF4-FFF2-40B4-BE49-F238E27FC236}">
                <a16:creationId xmlns:a16="http://schemas.microsoft.com/office/drawing/2014/main" id="{A2F5AC36-EB55-1BB5-FD0D-A50678AEFAC1}"/>
              </a:ext>
            </a:extLst>
          </p:cNvPr>
          <p:cNvSpPr/>
          <p:nvPr/>
        </p:nvSpPr>
        <p:spPr>
          <a:xfrm>
            <a:off x="10053802" y="4575975"/>
            <a:ext cx="1645920" cy="1644085"/>
          </a:xfrm>
          <a:prstGeom prst="roundRect">
            <a:avLst/>
          </a:prstGeom>
          <a:solidFill>
            <a:schemeClr val="tx2">
              <a:lumMod val="20000"/>
              <a:lumOff val="80000"/>
            </a:schemeClr>
          </a:solidFill>
        </p:spPr>
        <p:style>
          <a:lnRef idx="1">
            <a:schemeClr val="accent5"/>
          </a:lnRef>
          <a:fillRef idx="2">
            <a:schemeClr val="accent5"/>
          </a:fillRef>
          <a:effectRef idx="1">
            <a:schemeClr val="accent5"/>
          </a:effectRef>
          <a:fontRef idx="minor">
            <a:schemeClr val="dk1"/>
          </a:fontRef>
        </p:style>
        <p:txBody>
          <a:bodyPr lIns="45720" tIns="45720" rIns="4572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Implementation: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 </a:t>
            </a:r>
          </a:p>
        </p:txBody>
      </p:sp>
      <p:graphicFrame>
        <p:nvGraphicFramePr>
          <p:cNvPr id="7" name="Table 3">
            <a:extLst>
              <a:ext uri="{FF2B5EF4-FFF2-40B4-BE49-F238E27FC236}">
                <a16:creationId xmlns:a16="http://schemas.microsoft.com/office/drawing/2014/main" id="{04965E36-6E8E-58D5-0666-89D8707B15C9}"/>
              </a:ext>
            </a:extLst>
          </p:cNvPr>
          <p:cNvGraphicFramePr>
            <a:graphicFrameLocks noGrp="1"/>
          </p:cNvGraphicFramePr>
          <p:nvPr>
            <p:extLst>
              <p:ext uri="{D42A27DB-BD31-4B8C-83A1-F6EECF244321}">
                <p14:modId xmlns:p14="http://schemas.microsoft.com/office/powerpoint/2010/main" val="3270868216"/>
              </p:ext>
            </p:extLst>
          </p:nvPr>
        </p:nvGraphicFramePr>
        <p:xfrm>
          <a:off x="545014" y="1915702"/>
          <a:ext cx="4811726" cy="4304358"/>
        </p:xfrm>
        <a:graphic>
          <a:graphicData uri="http://schemas.openxmlformats.org/drawingml/2006/table">
            <a:tbl>
              <a:tblPr firstRow="1" bandRow="1">
                <a:tableStyleId>{5C22544A-7EE6-4342-B048-85BDC9FD1C3A}</a:tableStyleId>
              </a:tblPr>
              <a:tblGrid>
                <a:gridCol w="2405863">
                  <a:extLst>
                    <a:ext uri="{9D8B030D-6E8A-4147-A177-3AD203B41FA5}">
                      <a16:colId xmlns:a16="http://schemas.microsoft.com/office/drawing/2014/main" val="1182033406"/>
                    </a:ext>
                  </a:extLst>
                </a:gridCol>
                <a:gridCol w="2405863">
                  <a:extLst>
                    <a:ext uri="{9D8B030D-6E8A-4147-A177-3AD203B41FA5}">
                      <a16:colId xmlns:a16="http://schemas.microsoft.com/office/drawing/2014/main" val="285368472"/>
                    </a:ext>
                  </a:extLst>
                </a:gridCol>
              </a:tblGrid>
              <a:tr h="888533">
                <a:tc>
                  <a:txBody>
                    <a:bodyPr/>
                    <a:lstStyle/>
                    <a:p>
                      <a:pPr algn="ctr"/>
                      <a:r>
                        <a:rPr lang="en-US" sz="1800" dirty="0">
                          <a:latin typeface="+mn-lt"/>
                        </a:rPr>
                        <a:t>Evidence of Design </a:t>
                      </a:r>
                    </a:p>
                    <a:p>
                      <a:pPr lvl="0" algn="ctr">
                        <a:buNone/>
                      </a:pPr>
                      <a:r>
                        <a:rPr lang="en-US" sz="1450" i="1" dirty="0">
                          <a:latin typeface="+mn-lt"/>
                        </a:rPr>
                        <a:t>(insert links below)</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u="none" strike="noStrike" spc="-70" baseline="0" noProof="0" dirty="0">
                          <a:latin typeface="+mn-lt"/>
                        </a:rPr>
                        <a:t>Implementation Evidence </a:t>
                      </a:r>
                      <a:r>
                        <a:rPr kumimoji="0" lang="en-US" sz="1450" b="1" i="1" u="none" strike="noStrike" kern="1200" cap="none" spc="0" normalizeH="0" baseline="0" noProof="0" dirty="0">
                          <a:ln>
                            <a:noFill/>
                          </a:ln>
                          <a:solidFill>
                            <a:prstClr val="white"/>
                          </a:solidFill>
                          <a:effectLst/>
                          <a:uLnTx/>
                          <a:uFillTx/>
                          <a:latin typeface="+mn-lt"/>
                          <a:ea typeface="+mn-ea"/>
                          <a:cs typeface="+mn-cs"/>
                        </a:rPr>
                        <a:t>(insert links below)</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i="1" spc="-40" baseline="0" dirty="0">
                        <a:latin typeface="+mn-lt"/>
                      </a:endParaRPr>
                    </a:p>
                  </a:txBody>
                  <a:tcPr/>
                </a:tc>
                <a:extLst>
                  <a:ext uri="{0D108BD9-81ED-4DB2-BD59-A6C34878D82A}">
                    <a16:rowId xmlns:a16="http://schemas.microsoft.com/office/drawing/2014/main" val="1744858797"/>
                  </a:ext>
                </a:extLst>
              </a:tr>
              <a:tr h="3415825">
                <a:tc>
                  <a:txBody>
                    <a:bodyPr/>
                    <a:lstStyle/>
                    <a:p>
                      <a:endParaRPr lang="en-US" dirty="0"/>
                    </a:p>
                  </a:txBody>
                  <a:tcPr>
                    <a:solidFill>
                      <a:schemeClr val="tx2">
                        <a:lumMod val="20000"/>
                        <a:lumOff val="80000"/>
                      </a:schemeClr>
                    </a:solidFill>
                  </a:tcPr>
                </a:tc>
                <a:tc>
                  <a:txBody>
                    <a:bodyPr/>
                    <a:lstStyle/>
                    <a:p>
                      <a:endParaRPr lang="en-US" dirty="0"/>
                    </a:p>
                  </a:txBody>
                  <a:tcPr>
                    <a:solidFill>
                      <a:schemeClr val="tx2">
                        <a:lumMod val="20000"/>
                        <a:lumOff val="80000"/>
                      </a:schemeClr>
                    </a:solidFill>
                  </a:tcPr>
                </a:tc>
                <a:extLst>
                  <a:ext uri="{0D108BD9-81ED-4DB2-BD59-A6C34878D82A}">
                    <a16:rowId xmlns:a16="http://schemas.microsoft.com/office/drawing/2014/main" val="3879764665"/>
                  </a:ext>
                </a:extLst>
              </a:tr>
            </a:tbl>
          </a:graphicData>
        </a:graphic>
      </p:graphicFrame>
      <p:graphicFrame>
        <p:nvGraphicFramePr>
          <p:cNvPr id="8" name="Table 7">
            <a:extLst>
              <a:ext uri="{FF2B5EF4-FFF2-40B4-BE49-F238E27FC236}">
                <a16:creationId xmlns:a16="http://schemas.microsoft.com/office/drawing/2014/main" id="{670B19A4-F744-F50E-4BE0-AA950FE9F20E}"/>
              </a:ext>
            </a:extLst>
          </p:cNvPr>
          <p:cNvGraphicFramePr>
            <a:graphicFrameLocks noGrp="1"/>
          </p:cNvGraphicFramePr>
          <p:nvPr>
            <p:extLst>
              <p:ext uri="{D42A27DB-BD31-4B8C-83A1-F6EECF244321}">
                <p14:modId xmlns:p14="http://schemas.microsoft.com/office/powerpoint/2010/main" val="1583519911"/>
              </p:ext>
            </p:extLst>
          </p:nvPr>
        </p:nvGraphicFramePr>
        <p:xfrm>
          <a:off x="5613798" y="1915702"/>
          <a:ext cx="4182945" cy="4304358"/>
        </p:xfrm>
        <a:graphic>
          <a:graphicData uri="http://schemas.openxmlformats.org/drawingml/2006/table">
            <a:tbl>
              <a:tblPr firstRow="1" bandRow="1">
                <a:tableStyleId>{5C22544A-7EE6-4342-B048-85BDC9FD1C3A}</a:tableStyleId>
              </a:tblPr>
              <a:tblGrid>
                <a:gridCol w="2089121">
                  <a:extLst>
                    <a:ext uri="{9D8B030D-6E8A-4147-A177-3AD203B41FA5}">
                      <a16:colId xmlns:a16="http://schemas.microsoft.com/office/drawing/2014/main" val="1468297184"/>
                    </a:ext>
                  </a:extLst>
                </a:gridCol>
                <a:gridCol w="2093824">
                  <a:extLst>
                    <a:ext uri="{9D8B030D-6E8A-4147-A177-3AD203B41FA5}">
                      <a16:colId xmlns:a16="http://schemas.microsoft.com/office/drawing/2014/main" val="848919306"/>
                    </a:ext>
                  </a:extLst>
                </a:gridCol>
              </a:tblGrid>
              <a:tr h="888533">
                <a:tc>
                  <a:txBody>
                    <a:bodyPr/>
                    <a:lstStyle/>
                    <a:p>
                      <a:pPr algn="ctr"/>
                      <a:r>
                        <a:rPr lang="en-US" sz="1800" dirty="0">
                          <a:latin typeface="+mn-lt"/>
                        </a:rPr>
                        <a:t>Relative Program Strengths </a:t>
                      </a:r>
                    </a:p>
                  </a:txBody>
                  <a:tcPr/>
                </a:tc>
                <a:tc>
                  <a:txBody>
                    <a:bodyPr/>
                    <a:lstStyle/>
                    <a:p>
                      <a:pPr lvl="0" algn="ctr">
                        <a:buNone/>
                      </a:pPr>
                      <a:r>
                        <a:rPr lang="en-US" sz="1800" dirty="0">
                          <a:latin typeface="+mn-lt"/>
                        </a:rPr>
                        <a:t>Growth Opportunities</a:t>
                      </a:r>
                    </a:p>
                  </a:txBody>
                  <a:tcPr/>
                </a:tc>
                <a:extLst>
                  <a:ext uri="{0D108BD9-81ED-4DB2-BD59-A6C34878D82A}">
                    <a16:rowId xmlns:a16="http://schemas.microsoft.com/office/drawing/2014/main" val="3673525508"/>
                  </a:ext>
                </a:extLst>
              </a:tr>
              <a:tr h="3415825">
                <a:tc>
                  <a:txBody>
                    <a:bodyPr/>
                    <a:lstStyle/>
                    <a:p>
                      <a:endParaRPr lang="en-US" dirty="0"/>
                    </a:p>
                  </a:txBody>
                  <a:tcPr>
                    <a:solidFill>
                      <a:schemeClr val="tx2">
                        <a:lumMod val="20000"/>
                        <a:lumOff val="80000"/>
                      </a:schemeClr>
                    </a:solidFill>
                  </a:tcPr>
                </a:tc>
                <a:tc>
                  <a:txBody>
                    <a:bodyPr/>
                    <a:lstStyle/>
                    <a:p>
                      <a:pPr lvl="0">
                        <a:buNone/>
                      </a:pPr>
                      <a:endParaRPr lang="en-US" dirty="0"/>
                    </a:p>
                  </a:txBody>
                  <a:tcPr>
                    <a:solidFill>
                      <a:schemeClr val="tx2">
                        <a:lumMod val="20000"/>
                        <a:lumOff val="80000"/>
                      </a:schemeClr>
                    </a:solidFill>
                  </a:tcPr>
                </a:tc>
                <a:extLst>
                  <a:ext uri="{0D108BD9-81ED-4DB2-BD59-A6C34878D82A}">
                    <a16:rowId xmlns:a16="http://schemas.microsoft.com/office/drawing/2014/main" val="921349258"/>
                  </a:ext>
                </a:extLst>
              </a:tr>
            </a:tbl>
          </a:graphicData>
        </a:graphic>
      </p:graphicFrame>
    </p:spTree>
    <p:extLst>
      <p:ext uri="{BB962C8B-B14F-4D97-AF65-F5344CB8AC3E}">
        <p14:creationId xmlns:p14="http://schemas.microsoft.com/office/powerpoint/2010/main" val="38277600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D3A9E-C821-4854-17A8-9DFE2A104DF0}"/>
              </a:ext>
            </a:extLst>
          </p:cNvPr>
          <p:cNvSpPr>
            <a:spLocks noGrp="1"/>
          </p:cNvSpPr>
          <p:nvPr>
            <p:ph type="title"/>
          </p:nvPr>
        </p:nvSpPr>
        <p:spPr>
          <a:xfrm>
            <a:off x="545014" y="365125"/>
            <a:ext cx="10808786" cy="522000"/>
          </a:xfrm>
        </p:spPr>
        <p:txBody>
          <a:bodyPr>
            <a:normAutofit fontScale="90000"/>
          </a:bodyPr>
          <a:lstStyle/>
          <a:p>
            <a:r>
              <a:rPr lang="en-US" b="1">
                <a:cs typeface="Calibri Light"/>
              </a:rPr>
              <a:t>5.7 Exit Assessment</a:t>
            </a:r>
            <a:endParaRPr lang="en-US" b="1"/>
          </a:p>
        </p:txBody>
      </p:sp>
      <p:sp>
        <p:nvSpPr>
          <p:cNvPr id="4" name="TextBox 3">
            <a:extLst>
              <a:ext uri="{FF2B5EF4-FFF2-40B4-BE49-F238E27FC236}">
                <a16:creationId xmlns:a16="http://schemas.microsoft.com/office/drawing/2014/main" id="{9A6DBA9E-3B8F-7269-A8D3-253272FB5579}"/>
              </a:ext>
            </a:extLst>
          </p:cNvPr>
          <p:cNvSpPr txBox="1"/>
          <p:nvPr/>
        </p:nvSpPr>
        <p:spPr>
          <a:xfrm>
            <a:off x="545014" y="853867"/>
            <a:ext cx="11327899" cy="8402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sz="1800" i="1" dirty="0">
                <a:effectLst/>
                <a:ea typeface="Calibri" panose="020F0502020204030204" pitchFamily="34" charset="0"/>
                <a:cs typeface="Arial" panose="020B0604020202020204" pitchFamily="34" charset="0"/>
              </a:rPr>
              <a:t>To graduate, candidates must demonstrate competency in the program’s leadership performance standards. When candidates do not demonstrate all required competencies, program faculty and district partners identify barriers, provide specific feedback, and offer relevant supports to help them meet those competencies in a future exit assessment.</a:t>
            </a:r>
            <a:r>
              <a:rPr lang="en-US" sz="1600" i="1" dirty="0">
                <a:effectLst/>
              </a:rPr>
              <a:t> </a:t>
            </a:r>
            <a:endParaRPr kumimoji="0" lang="en-US" sz="1650" b="0" i="1" u="none" strike="noStrike" kern="1200" cap="none" spc="0" normalizeH="0" baseline="0" noProof="0" dirty="0">
              <a:ln>
                <a:noFill/>
              </a:ln>
              <a:solidFill>
                <a:prstClr val="black">
                  <a:lumMod val="75000"/>
                  <a:lumOff val="25000"/>
                </a:prstClr>
              </a:solidFill>
              <a:effectLst/>
              <a:uLnTx/>
              <a:uFillTx/>
              <a:ea typeface="+mn-ea"/>
              <a:cs typeface="+mn-cs"/>
            </a:endParaRPr>
          </a:p>
        </p:txBody>
      </p:sp>
      <p:sp>
        <p:nvSpPr>
          <p:cNvPr id="5" name="TextBox 4">
            <a:extLst>
              <a:ext uri="{FF2B5EF4-FFF2-40B4-BE49-F238E27FC236}">
                <a16:creationId xmlns:a16="http://schemas.microsoft.com/office/drawing/2014/main" id="{B525BD6D-2442-26AD-A411-5EE9A5048C56}"/>
              </a:ext>
            </a:extLst>
          </p:cNvPr>
          <p:cNvSpPr txBox="1"/>
          <p:nvPr/>
        </p:nvSpPr>
        <p:spPr>
          <a:xfrm>
            <a:off x="9933418" y="2006914"/>
            <a:ext cx="17663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72C4"/>
                </a:solidFill>
                <a:effectLst/>
                <a:uLnTx/>
                <a:uFillTx/>
                <a:latin typeface="Calibri" panose="020F0502020204030204"/>
                <a:ea typeface="+mn-ea"/>
                <a:cs typeface="Calibri"/>
              </a:rPr>
              <a:t>     Preliminary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72C4"/>
                </a:solidFill>
                <a:effectLst/>
                <a:uLnTx/>
                <a:uFillTx/>
                <a:latin typeface="Calibri" panose="020F0502020204030204"/>
                <a:ea typeface="+mn-ea"/>
                <a:cs typeface="Calibri"/>
              </a:rPr>
              <a:t>         Ratings</a:t>
            </a:r>
          </a:p>
        </p:txBody>
      </p:sp>
      <p:sp>
        <p:nvSpPr>
          <p:cNvPr id="6" name="Rounded Rectangle 5">
            <a:extLst>
              <a:ext uri="{FF2B5EF4-FFF2-40B4-BE49-F238E27FC236}">
                <a16:creationId xmlns:a16="http://schemas.microsoft.com/office/drawing/2014/main" id="{B643132B-5041-F86C-2DAB-70FBAC3A9A15}"/>
              </a:ext>
            </a:extLst>
          </p:cNvPr>
          <p:cNvSpPr/>
          <p:nvPr/>
        </p:nvSpPr>
        <p:spPr>
          <a:xfrm>
            <a:off x="10053802" y="2755007"/>
            <a:ext cx="1645920" cy="1644086"/>
          </a:xfrm>
          <a:prstGeom prst="roundRect">
            <a:avLst/>
          </a:prstGeom>
          <a:solidFill>
            <a:schemeClr val="tx2">
              <a:lumMod val="20000"/>
              <a:lumOff val="80000"/>
            </a:schemeClr>
          </a:solidFill>
          <a:ln/>
        </p:spPr>
        <p:style>
          <a:lnRef idx="1">
            <a:schemeClr val="accent5"/>
          </a:lnRef>
          <a:fillRef idx="2">
            <a:schemeClr val="accent5"/>
          </a:fillRef>
          <a:effectRef idx="1">
            <a:schemeClr val="accent5"/>
          </a:effectRef>
          <a:fontRef idx="minor">
            <a:schemeClr val="dk1"/>
          </a:fontRef>
        </p:style>
        <p:txBody>
          <a:bodyPr lIns="45720" tIns="45720" rIns="4572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Design: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 </a:t>
            </a:r>
          </a:p>
        </p:txBody>
      </p:sp>
      <p:sp>
        <p:nvSpPr>
          <p:cNvPr id="11" name="Rounded Rectangle 10">
            <a:extLst>
              <a:ext uri="{FF2B5EF4-FFF2-40B4-BE49-F238E27FC236}">
                <a16:creationId xmlns:a16="http://schemas.microsoft.com/office/drawing/2014/main" id="{A2F5AC36-EB55-1BB5-FD0D-A50678AEFAC1}"/>
              </a:ext>
            </a:extLst>
          </p:cNvPr>
          <p:cNvSpPr/>
          <p:nvPr/>
        </p:nvSpPr>
        <p:spPr>
          <a:xfrm>
            <a:off x="10053802" y="4575975"/>
            <a:ext cx="1645920" cy="1644085"/>
          </a:xfrm>
          <a:prstGeom prst="roundRect">
            <a:avLst/>
          </a:prstGeom>
          <a:solidFill>
            <a:schemeClr val="tx2">
              <a:lumMod val="20000"/>
              <a:lumOff val="80000"/>
            </a:schemeClr>
          </a:solidFill>
        </p:spPr>
        <p:style>
          <a:lnRef idx="1">
            <a:schemeClr val="accent5"/>
          </a:lnRef>
          <a:fillRef idx="2">
            <a:schemeClr val="accent5"/>
          </a:fillRef>
          <a:effectRef idx="1">
            <a:schemeClr val="accent5"/>
          </a:effectRef>
          <a:fontRef idx="minor">
            <a:schemeClr val="dk1"/>
          </a:fontRef>
        </p:style>
        <p:txBody>
          <a:bodyPr lIns="45720" tIns="45720" rIns="4572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Implementation: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 </a:t>
            </a:r>
          </a:p>
        </p:txBody>
      </p:sp>
      <p:graphicFrame>
        <p:nvGraphicFramePr>
          <p:cNvPr id="7" name="Table 3">
            <a:extLst>
              <a:ext uri="{FF2B5EF4-FFF2-40B4-BE49-F238E27FC236}">
                <a16:creationId xmlns:a16="http://schemas.microsoft.com/office/drawing/2014/main" id="{BA8B7800-4254-78DA-265E-208CB4BDC8A8}"/>
              </a:ext>
            </a:extLst>
          </p:cNvPr>
          <p:cNvGraphicFramePr>
            <a:graphicFrameLocks noGrp="1"/>
          </p:cNvGraphicFramePr>
          <p:nvPr>
            <p:extLst>
              <p:ext uri="{D42A27DB-BD31-4B8C-83A1-F6EECF244321}">
                <p14:modId xmlns:p14="http://schemas.microsoft.com/office/powerpoint/2010/main" val="3270868216"/>
              </p:ext>
            </p:extLst>
          </p:nvPr>
        </p:nvGraphicFramePr>
        <p:xfrm>
          <a:off x="545014" y="1915702"/>
          <a:ext cx="4811726" cy="4304358"/>
        </p:xfrm>
        <a:graphic>
          <a:graphicData uri="http://schemas.openxmlformats.org/drawingml/2006/table">
            <a:tbl>
              <a:tblPr firstRow="1" bandRow="1">
                <a:tableStyleId>{5C22544A-7EE6-4342-B048-85BDC9FD1C3A}</a:tableStyleId>
              </a:tblPr>
              <a:tblGrid>
                <a:gridCol w="2405863">
                  <a:extLst>
                    <a:ext uri="{9D8B030D-6E8A-4147-A177-3AD203B41FA5}">
                      <a16:colId xmlns:a16="http://schemas.microsoft.com/office/drawing/2014/main" val="1182033406"/>
                    </a:ext>
                  </a:extLst>
                </a:gridCol>
                <a:gridCol w="2405863">
                  <a:extLst>
                    <a:ext uri="{9D8B030D-6E8A-4147-A177-3AD203B41FA5}">
                      <a16:colId xmlns:a16="http://schemas.microsoft.com/office/drawing/2014/main" val="285368472"/>
                    </a:ext>
                  </a:extLst>
                </a:gridCol>
              </a:tblGrid>
              <a:tr h="888533">
                <a:tc>
                  <a:txBody>
                    <a:bodyPr/>
                    <a:lstStyle/>
                    <a:p>
                      <a:pPr algn="ctr"/>
                      <a:r>
                        <a:rPr lang="en-US" sz="1800" dirty="0">
                          <a:latin typeface="+mn-lt"/>
                        </a:rPr>
                        <a:t>Evidence of Design </a:t>
                      </a:r>
                    </a:p>
                    <a:p>
                      <a:pPr lvl="0" algn="ctr">
                        <a:buNone/>
                      </a:pPr>
                      <a:r>
                        <a:rPr lang="en-US" sz="1450" i="1" dirty="0">
                          <a:latin typeface="+mn-lt"/>
                        </a:rPr>
                        <a:t>(insert links below)</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u="none" strike="noStrike" spc="-70" baseline="0" noProof="0" dirty="0">
                          <a:latin typeface="+mn-lt"/>
                        </a:rPr>
                        <a:t>Implementation Evidence </a:t>
                      </a:r>
                      <a:r>
                        <a:rPr kumimoji="0" lang="en-US" sz="1450" b="1" i="1" u="none" strike="noStrike" kern="1200" cap="none" spc="0" normalizeH="0" baseline="0" noProof="0" dirty="0">
                          <a:ln>
                            <a:noFill/>
                          </a:ln>
                          <a:solidFill>
                            <a:prstClr val="white"/>
                          </a:solidFill>
                          <a:effectLst/>
                          <a:uLnTx/>
                          <a:uFillTx/>
                          <a:latin typeface="+mn-lt"/>
                          <a:ea typeface="+mn-ea"/>
                          <a:cs typeface="+mn-cs"/>
                        </a:rPr>
                        <a:t>(insert links below)</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i="1" spc="-40" baseline="0" dirty="0">
                        <a:latin typeface="+mn-lt"/>
                      </a:endParaRPr>
                    </a:p>
                  </a:txBody>
                  <a:tcPr/>
                </a:tc>
                <a:extLst>
                  <a:ext uri="{0D108BD9-81ED-4DB2-BD59-A6C34878D82A}">
                    <a16:rowId xmlns:a16="http://schemas.microsoft.com/office/drawing/2014/main" val="1744858797"/>
                  </a:ext>
                </a:extLst>
              </a:tr>
              <a:tr h="3415825">
                <a:tc>
                  <a:txBody>
                    <a:bodyPr/>
                    <a:lstStyle/>
                    <a:p>
                      <a:endParaRPr lang="en-US" dirty="0"/>
                    </a:p>
                  </a:txBody>
                  <a:tcPr>
                    <a:solidFill>
                      <a:schemeClr val="tx2">
                        <a:lumMod val="20000"/>
                        <a:lumOff val="80000"/>
                      </a:schemeClr>
                    </a:solidFill>
                  </a:tcPr>
                </a:tc>
                <a:tc>
                  <a:txBody>
                    <a:bodyPr/>
                    <a:lstStyle/>
                    <a:p>
                      <a:endParaRPr lang="en-US" dirty="0"/>
                    </a:p>
                  </a:txBody>
                  <a:tcPr>
                    <a:solidFill>
                      <a:schemeClr val="tx2">
                        <a:lumMod val="20000"/>
                        <a:lumOff val="80000"/>
                      </a:schemeClr>
                    </a:solidFill>
                  </a:tcPr>
                </a:tc>
                <a:extLst>
                  <a:ext uri="{0D108BD9-81ED-4DB2-BD59-A6C34878D82A}">
                    <a16:rowId xmlns:a16="http://schemas.microsoft.com/office/drawing/2014/main" val="3879764665"/>
                  </a:ext>
                </a:extLst>
              </a:tr>
            </a:tbl>
          </a:graphicData>
        </a:graphic>
      </p:graphicFrame>
      <p:graphicFrame>
        <p:nvGraphicFramePr>
          <p:cNvPr id="8" name="Table 7">
            <a:extLst>
              <a:ext uri="{FF2B5EF4-FFF2-40B4-BE49-F238E27FC236}">
                <a16:creationId xmlns:a16="http://schemas.microsoft.com/office/drawing/2014/main" id="{659ED11B-3943-CCBF-D152-9C2A0474EE5F}"/>
              </a:ext>
            </a:extLst>
          </p:cNvPr>
          <p:cNvGraphicFramePr>
            <a:graphicFrameLocks noGrp="1"/>
          </p:cNvGraphicFramePr>
          <p:nvPr>
            <p:extLst>
              <p:ext uri="{D42A27DB-BD31-4B8C-83A1-F6EECF244321}">
                <p14:modId xmlns:p14="http://schemas.microsoft.com/office/powerpoint/2010/main" val="1583519911"/>
              </p:ext>
            </p:extLst>
          </p:nvPr>
        </p:nvGraphicFramePr>
        <p:xfrm>
          <a:off x="5613798" y="1915702"/>
          <a:ext cx="4182945" cy="4304358"/>
        </p:xfrm>
        <a:graphic>
          <a:graphicData uri="http://schemas.openxmlformats.org/drawingml/2006/table">
            <a:tbl>
              <a:tblPr firstRow="1" bandRow="1">
                <a:tableStyleId>{5C22544A-7EE6-4342-B048-85BDC9FD1C3A}</a:tableStyleId>
              </a:tblPr>
              <a:tblGrid>
                <a:gridCol w="2089121">
                  <a:extLst>
                    <a:ext uri="{9D8B030D-6E8A-4147-A177-3AD203B41FA5}">
                      <a16:colId xmlns:a16="http://schemas.microsoft.com/office/drawing/2014/main" val="1468297184"/>
                    </a:ext>
                  </a:extLst>
                </a:gridCol>
                <a:gridCol w="2093824">
                  <a:extLst>
                    <a:ext uri="{9D8B030D-6E8A-4147-A177-3AD203B41FA5}">
                      <a16:colId xmlns:a16="http://schemas.microsoft.com/office/drawing/2014/main" val="848919306"/>
                    </a:ext>
                  </a:extLst>
                </a:gridCol>
              </a:tblGrid>
              <a:tr h="888533">
                <a:tc>
                  <a:txBody>
                    <a:bodyPr/>
                    <a:lstStyle/>
                    <a:p>
                      <a:pPr algn="ctr"/>
                      <a:r>
                        <a:rPr lang="en-US" sz="1800" dirty="0">
                          <a:latin typeface="+mn-lt"/>
                        </a:rPr>
                        <a:t>Relative Program Strengths </a:t>
                      </a:r>
                    </a:p>
                  </a:txBody>
                  <a:tcPr/>
                </a:tc>
                <a:tc>
                  <a:txBody>
                    <a:bodyPr/>
                    <a:lstStyle/>
                    <a:p>
                      <a:pPr lvl="0" algn="ctr">
                        <a:buNone/>
                      </a:pPr>
                      <a:r>
                        <a:rPr lang="en-US" sz="1800" dirty="0">
                          <a:latin typeface="+mn-lt"/>
                        </a:rPr>
                        <a:t>Growth Opportunities</a:t>
                      </a:r>
                    </a:p>
                  </a:txBody>
                  <a:tcPr/>
                </a:tc>
                <a:extLst>
                  <a:ext uri="{0D108BD9-81ED-4DB2-BD59-A6C34878D82A}">
                    <a16:rowId xmlns:a16="http://schemas.microsoft.com/office/drawing/2014/main" val="3673525508"/>
                  </a:ext>
                </a:extLst>
              </a:tr>
              <a:tr h="3415825">
                <a:tc>
                  <a:txBody>
                    <a:bodyPr/>
                    <a:lstStyle/>
                    <a:p>
                      <a:endParaRPr lang="en-US" dirty="0"/>
                    </a:p>
                  </a:txBody>
                  <a:tcPr>
                    <a:solidFill>
                      <a:schemeClr val="tx2">
                        <a:lumMod val="20000"/>
                        <a:lumOff val="80000"/>
                      </a:schemeClr>
                    </a:solidFill>
                  </a:tcPr>
                </a:tc>
                <a:tc>
                  <a:txBody>
                    <a:bodyPr/>
                    <a:lstStyle/>
                    <a:p>
                      <a:pPr lvl="0">
                        <a:buNone/>
                      </a:pPr>
                      <a:endParaRPr lang="en-US" dirty="0"/>
                    </a:p>
                  </a:txBody>
                  <a:tcPr>
                    <a:solidFill>
                      <a:schemeClr val="tx2">
                        <a:lumMod val="20000"/>
                        <a:lumOff val="80000"/>
                      </a:schemeClr>
                    </a:solidFill>
                  </a:tcPr>
                </a:tc>
                <a:extLst>
                  <a:ext uri="{0D108BD9-81ED-4DB2-BD59-A6C34878D82A}">
                    <a16:rowId xmlns:a16="http://schemas.microsoft.com/office/drawing/2014/main" val="921349258"/>
                  </a:ext>
                </a:extLst>
              </a:tr>
            </a:tbl>
          </a:graphicData>
        </a:graphic>
      </p:graphicFrame>
    </p:spTree>
    <p:extLst>
      <p:ext uri="{BB962C8B-B14F-4D97-AF65-F5344CB8AC3E}">
        <p14:creationId xmlns:p14="http://schemas.microsoft.com/office/powerpoint/2010/main" val="28437781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19"/>
          <p:cNvSpPr txBox="1">
            <a:spLocks noGrp="1"/>
          </p:cNvSpPr>
          <p:nvPr>
            <p:ph type="title"/>
          </p:nvPr>
        </p:nvSpPr>
        <p:spPr>
          <a:xfrm>
            <a:off x="4854600" y="86425"/>
            <a:ext cx="7134600" cy="1325700"/>
          </a:xfrm>
          <a:prstGeom prst="rect">
            <a:avLst/>
          </a:prstGeom>
          <a:noFill/>
          <a:ln>
            <a:noFill/>
          </a:ln>
        </p:spPr>
        <p:txBody>
          <a:bodyPr spcFirstLastPara="1" wrap="square" lIns="91425" tIns="45700" rIns="91425" bIns="45700" anchor="ctr" anchorCtr="0">
            <a:normAutofit/>
          </a:bodyPr>
          <a:lstStyle/>
          <a:p>
            <a:r>
              <a:rPr lang="en-US"/>
              <a:t>Domain 5 Discussion: </a:t>
            </a:r>
            <a:br>
              <a:rPr lang="en-US"/>
            </a:br>
            <a:r>
              <a:rPr lang="en-US"/>
              <a:t>Your Guiding Questions</a:t>
            </a:r>
          </a:p>
        </p:txBody>
      </p:sp>
      <p:pic>
        <p:nvPicPr>
          <p:cNvPr id="454" name="Google Shape;454;p19" descr="Infinite question marks in 3D rendering"/>
          <p:cNvPicPr preferRelativeResize="0"/>
          <p:nvPr/>
        </p:nvPicPr>
        <p:blipFill rotWithShape="1">
          <a:blip r:embed="rId3">
            <a:alphaModFix/>
          </a:blip>
          <a:srcRect l="27469" r="27469"/>
          <a:stretch/>
        </p:blipFill>
        <p:spPr>
          <a:xfrm>
            <a:off x="20" y="10"/>
            <a:ext cx="4635569" cy="6857989"/>
          </a:xfrm>
          <a:prstGeom prst="rect">
            <a:avLst/>
          </a:prstGeom>
          <a:noFill/>
          <a:ln>
            <a:noFill/>
          </a:ln>
        </p:spPr>
      </p:pic>
      <p:sp>
        <p:nvSpPr>
          <p:cNvPr id="4" name="Google Shape;453;p19">
            <a:extLst>
              <a:ext uri="{FF2B5EF4-FFF2-40B4-BE49-F238E27FC236}">
                <a16:creationId xmlns:a16="http://schemas.microsoft.com/office/drawing/2014/main" id="{4365694C-48E5-2DB0-9032-F2137374270A}"/>
              </a:ext>
            </a:extLst>
          </p:cNvPr>
          <p:cNvSpPr txBox="1">
            <a:spLocks noGrp="1"/>
          </p:cNvSpPr>
          <p:nvPr>
            <p:ph type="body" idx="1"/>
          </p:nvPr>
        </p:nvSpPr>
        <p:spPr>
          <a:xfrm>
            <a:off x="4854600" y="1574528"/>
            <a:ext cx="6989738" cy="5454977"/>
          </a:xfrm>
          <a:prstGeom prst="rect">
            <a:avLst/>
          </a:prstGeom>
          <a:noFill/>
          <a:ln>
            <a:noFill/>
          </a:ln>
        </p:spPr>
        <p:txBody>
          <a:bodyPr spcFirstLastPara="1" wrap="square" lIns="91425" tIns="45700" rIns="91425" bIns="45700" anchor="t" anchorCtr="0">
            <a:noAutofit/>
          </a:bodyPr>
          <a:lstStyle/>
          <a:p>
            <a:pPr marL="228600" lvl="0" indent="-228600">
              <a:lnSpc>
                <a:spcPct val="100000"/>
              </a:lnSpc>
              <a:buSzPts val="2800"/>
              <a:buFont typeface="Noto Sans Symbols"/>
              <a:buChar char="▪"/>
            </a:pPr>
            <a:r>
              <a:rPr lang="en-US" dirty="0"/>
              <a:t>[What would you like feedback about from your critical friends in the room?  What are you wondering or puzzling over related to the indicators in this domain?]</a:t>
            </a:r>
          </a:p>
        </p:txBody>
      </p:sp>
    </p:spTree>
    <p:extLst>
      <p:ext uri="{BB962C8B-B14F-4D97-AF65-F5344CB8AC3E}">
        <p14:creationId xmlns:p14="http://schemas.microsoft.com/office/powerpoint/2010/main" val="9987088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10"/>
          <p:cNvSpPr txBox="1">
            <a:spLocks noGrp="1"/>
          </p:cNvSpPr>
          <p:nvPr>
            <p:ph type="title"/>
          </p:nvPr>
        </p:nvSpPr>
        <p:spPr>
          <a:xfrm>
            <a:off x="4933824" y="294409"/>
            <a:ext cx="7002361" cy="1160530"/>
          </a:xfrm>
          <a:prstGeom prst="rect">
            <a:avLst/>
          </a:prstGeom>
          <a:noFill/>
          <a:ln>
            <a:noFill/>
          </a:ln>
        </p:spPr>
        <p:txBody>
          <a:bodyPr spcFirstLastPara="1" wrap="square" lIns="91425" tIns="45700" rIns="91425" bIns="45700" anchor="ctr" anchorCtr="0">
            <a:normAutofit/>
          </a:bodyPr>
          <a:lstStyle/>
          <a:p>
            <a:pPr>
              <a:spcBef>
                <a:spcPts val="0"/>
              </a:spcBef>
            </a:pPr>
            <a:r>
              <a:rPr lang="en-US" sz="3800" b="1" dirty="0">
                <a:solidFill>
                  <a:schemeClr val="tx1"/>
                </a:solidFill>
                <a:ea typeface="+mj-lt"/>
                <a:cs typeface="+mj-lt"/>
              </a:rPr>
              <a:t>Domain 6 Preview: </a:t>
            </a:r>
            <a:br>
              <a:rPr lang="en-US" sz="3800" b="1" dirty="0">
                <a:solidFill>
                  <a:schemeClr val="tx1"/>
                </a:solidFill>
                <a:ea typeface="+mj-lt"/>
                <a:cs typeface="+mj-lt"/>
              </a:rPr>
            </a:br>
            <a:r>
              <a:rPr lang="en-US" sz="3800" b="1" dirty="0">
                <a:solidFill>
                  <a:schemeClr val="tx1"/>
                </a:solidFill>
                <a:ea typeface="+mj-lt"/>
                <a:cs typeface="+mj-lt"/>
              </a:rPr>
              <a:t>Graduate Performance Outcomes</a:t>
            </a:r>
            <a:endParaRPr lang="en-US" sz="3800" dirty="0">
              <a:solidFill>
                <a:schemeClr val="tx1"/>
              </a:solidFill>
              <a:cs typeface="Calibri Light"/>
            </a:endParaRPr>
          </a:p>
        </p:txBody>
      </p:sp>
      <p:sp>
        <p:nvSpPr>
          <p:cNvPr id="338" name="Google Shape;338;p10"/>
          <p:cNvSpPr txBox="1"/>
          <p:nvPr/>
        </p:nvSpPr>
        <p:spPr>
          <a:xfrm>
            <a:off x="4933825" y="1498405"/>
            <a:ext cx="7002361" cy="4642452"/>
          </a:xfrm>
          <a:prstGeom prst="rect">
            <a:avLst/>
          </a:prstGeom>
          <a:noFill/>
          <a:ln>
            <a:noFill/>
          </a:ln>
        </p:spPr>
        <p:txBody>
          <a:bodyPr spcFirstLastPara="1" wrap="square" lIns="91425" tIns="45700" rIns="91425" bIns="45700" anchor="ctr" anchorCtr="0">
            <a:normAutofit/>
          </a:bodyPr>
          <a:lstStyle/>
          <a:p>
            <a:pPr marL="114300" marR="0" lvl="0" indent="0" algn="l" defTabSz="914400" rtl="0" eaLnBrk="1" fontAlgn="auto" latinLnBrk="0" hangingPunct="1">
              <a:lnSpc>
                <a:spcPct val="120000"/>
              </a:lnSpc>
              <a:spcBef>
                <a:spcPts val="0"/>
              </a:spcBef>
              <a:spcAft>
                <a:spcPts val="0"/>
              </a:spcAft>
              <a:buClr>
                <a:srgbClr val="CB1F54"/>
              </a:buClr>
              <a:buSzPct val="100000"/>
              <a:buFontTx/>
              <a:buNone/>
              <a:tabLst/>
              <a:defRPr/>
            </a:pPr>
            <a:endParaRPr kumimoji="0" lang="en-US" sz="30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pic>
        <p:nvPicPr>
          <p:cNvPr id="339" name="Google Shape;339;p10"/>
          <p:cNvPicPr preferRelativeResize="0"/>
          <p:nvPr/>
        </p:nvPicPr>
        <p:blipFill rotWithShape="1">
          <a:blip r:embed="rId3">
            <a:alphaModFix/>
          </a:blip>
          <a:srcRect/>
          <a:stretch/>
        </p:blipFill>
        <p:spPr>
          <a:xfrm>
            <a:off x="1" y="9267"/>
            <a:ext cx="4695568" cy="6847207"/>
          </a:xfrm>
          <a:prstGeom prst="rect">
            <a:avLst/>
          </a:prstGeom>
          <a:noFill/>
          <a:ln>
            <a:noFill/>
          </a:ln>
        </p:spPr>
      </p:pic>
      <p:graphicFrame>
        <p:nvGraphicFramePr>
          <p:cNvPr id="3" name="Table 4">
            <a:extLst>
              <a:ext uri="{FF2B5EF4-FFF2-40B4-BE49-F238E27FC236}">
                <a16:creationId xmlns:a16="http://schemas.microsoft.com/office/drawing/2014/main" id="{04954AC4-2466-8BCA-6766-1C0CC99B55F0}"/>
              </a:ext>
            </a:extLst>
          </p:cNvPr>
          <p:cNvGraphicFramePr>
            <a:graphicFrameLocks noGrp="1"/>
          </p:cNvGraphicFramePr>
          <p:nvPr>
            <p:extLst>
              <p:ext uri="{D42A27DB-BD31-4B8C-83A1-F6EECF244321}">
                <p14:modId xmlns:p14="http://schemas.microsoft.com/office/powerpoint/2010/main" val="911679757"/>
              </p:ext>
            </p:extLst>
          </p:nvPr>
        </p:nvGraphicFramePr>
        <p:xfrm>
          <a:off x="5189837" y="1925594"/>
          <a:ext cx="6030923" cy="3830113"/>
        </p:xfrm>
        <a:graphic>
          <a:graphicData uri="http://schemas.openxmlformats.org/drawingml/2006/table">
            <a:tbl>
              <a:tblPr firstRow="1" bandRow="1">
                <a:tableStyleId>{BC89EF96-8CEA-46FF-86C4-4CE0E7609802}</a:tableStyleId>
              </a:tblPr>
              <a:tblGrid>
                <a:gridCol w="2678326">
                  <a:extLst>
                    <a:ext uri="{9D8B030D-6E8A-4147-A177-3AD203B41FA5}">
                      <a16:colId xmlns:a16="http://schemas.microsoft.com/office/drawing/2014/main" val="2207626018"/>
                    </a:ext>
                  </a:extLst>
                </a:gridCol>
                <a:gridCol w="3352597">
                  <a:extLst>
                    <a:ext uri="{9D8B030D-6E8A-4147-A177-3AD203B41FA5}">
                      <a16:colId xmlns:a16="http://schemas.microsoft.com/office/drawing/2014/main" val="2961320122"/>
                    </a:ext>
                  </a:extLst>
                </a:gridCol>
              </a:tblGrid>
              <a:tr h="879015">
                <a:tc>
                  <a:txBody>
                    <a:bodyPr/>
                    <a:lstStyle/>
                    <a:p>
                      <a:pPr lvl="0">
                        <a:buNone/>
                      </a:pPr>
                      <a:r>
                        <a:rPr lang="en-US" sz="1900" b="0" u="none" strike="noStrike" noProof="0">
                          <a:solidFill>
                            <a:schemeClr val="tx1"/>
                          </a:solidFill>
                        </a:rPr>
                        <a:t>Overall Design Rating </a:t>
                      </a:r>
                    </a:p>
                    <a:p>
                      <a:pPr lvl="0">
                        <a:buNone/>
                      </a:pPr>
                      <a:r>
                        <a:rPr lang="en-US" sz="1900" b="0" u="none" strike="noStrike" noProof="0">
                          <a:solidFill>
                            <a:schemeClr val="tx1"/>
                          </a:solidFill>
                        </a:rPr>
                        <a:t>for Domain 6:</a:t>
                      </a:r>
                    </a:p>
                    <a:p>
                      <a:pPr lvl="0">
                        <a:buNone/>
                      </a:pPr>
                      <a:endParaRPr lang="en-US" sz="1900" b="0" i="0" u="none" strike="noStrike" noProof="0">
                        <a:solidFill>
                          <a:schemeClr val="tx1"/>
                        </a:solidFill>
                        <a:latin typeface="Calibri"/>
                      </a:endParaRPr>
                    </a:p>
                  </a:txBody>
                  <a:tcPr marL="94820" marR="94820" marT="47410" marB="47410">
                    <a:lnL w="12700">
                      <a:solidFill>
                        <a:schemeClr val="tx1"/>
                      </a:solidFill>
                    </a:lnL>
                    <a:lnR w="12700">
                      <a:solidFill>
                        <a:schemeClr val="tx1"/>
                      </a:solidFill>
                    </a:lnR>
                    <a:lnT w="12700">
                      <a:solidFill>
                        <a:schemeClr val="tx1"/>
                      </a:solidFill>
                    </a:lnT>
                    <a:lnB w="12700">
                      <a:solidFill>
                        <a:schemeClr val="tx1"/>
                      </a:solidFill>
                    </a:lnB>
                  </a:tcPr>
                </a:tc>
                <a:tc>
                  <a:txBody>
                    <a:bodyPr/>
                    <a:lstStyle/>
                    <a:p>
                      <a:endParaRPr lang="en-US" sz="1900"/>
                    </a:p>
                  </a:txBody>
                  <a:tcPr marL="94820" marR="94820" marT="47410" marB="47410">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776032716"/>
                  </a:ext>
                </a:extLst>
              </a:tr>
              <a:tr h="879015">
                <a:tc>
                  <a:txBody>
                    <a:bodyPr/>
                    <a:lstStyle/>
                    <a:p>
                      <a:pPr lvl="0">
                        <a:buNone/>
                      </a:pPr>
                      <a:r>
                        <a:rPr lang="en-US" sz="1900" b="0" u="none" strike="noStrike" noProof="0"/>
                        <a:t>Overall Implementation Rating for Domain 6:</a:t>
                      </a:r>
                    </a:p>
                    <a:p>
                      <a:pPr lvl="0">
                        <a:buNone/>
                      </a:pPr>
                      <a:endParaRPr lang="en-US" sz="1900" b="0" i="0" u="none" strike="noStrike" noProof="0">
                        <a:latin typeface="Calibri"/>
                      </a:endParaRPr>
                    </a:p>
                  </a:txBody>
                  <a:tcPr marL="94820" marR="94820" marT="47410" marB="47410">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endParaRPr lang="en-US" sz="1900"/>
                    </a:p>
                  </a:txBody>
                  <a:tcPr marL="94820" marR="94820" marT="47410" marB="47410">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2297853353"/>
                  </a:ext>
                </a:extLst>
              </a:tr>
              <a:tr h="793674">
                <a:tc>
                  <a:txBody>
                    <a:bodyPr/>
                    <a:lstStyle/>
                    <a:p>
                      <a:pPr lvl="0">
                        <a:buNone/>
                      </a:pPr>
                      <a:r>
                        <a:rPr lang="en-US" sz="1900" b="0" u="none" strike="noStrike" noProof="0"/>
                        <a:t>Strongest Indicators:</a:t>
                      </a:r>
                    </a:p>
                    <a:p>
                      <a:pPr lvl="0">
                        <a:buNone/>
                      </a:pPr>
                      <a:endParaRPr lang="en-US" sz="1900" b="0" i="0" u="none" strike="noStrike" noProof="0">
                        <a:latin typeface="Calibri"/>
                      </a:endParaRPr>
                    </a:p>
                  </a:txBody>
                  <a:tcPr marL="94820" marR="94820" marT="47410" marB="47410">
                    <a:lnL w="12700">
                      <a:solidFill>
                        <a:schemeClr val="tx1"/>
                      </a:solidFill>
                    </a:lnL>
                    <a:lnR w="12700">
                      <a:solidFill>
                        <a:schemeClr val="tx1"/>
                      </a:solidFill>
                    </a:lnR>
                    <a:lnT w="12700">
                      <a:solidFill>
                        <a:schemeClr val="tx1"/>
                      </a:solidFill>
                    </a:lnT>
                    <a:lnB w="12700">
                      <a:solidFill>
                        <a:schemeClr val="tx1"/>
                      </a:solidFill>
                    </a:lnB>
                  </a:tcPr>
                </a:tc>
                <a:tc>
                  <a:txBody>
                    <a:bodyPr/>
                    <a:lstStyle/>
                    <a:p>
                      <a:endParaRPr lang="en-US" sz="1900"/>
                    </a:p>
                  </a:txBody>
                  <a:tcPr marL="94820" marR="94820" marT="47410" marB="47410">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332203749"/>
                  </a:ext>
                </a:extLst>
              </a:tr>
              <a:tr h="1109439">
                <a:tc>
                  <a:txBody>
                    <a:bodyPr/>
                    <a:lstStyle/>
                    <a:p>
                      <a:pPr lvl="0" algn="l">
                        <a:lnSpc>
                          <a:spcPct val="100000"/>
                        </a:lnSpc>
                        <a:spcBef>
                          <a:spcPts val="0"/>
                        </a:spcBef>
                        <a:spcAft>
                          <a:spcPts val="0"/>
                        </a:spcAft>
                        <a:buNone/>
                      </a:pPr>
                      <a:r>
                        <a:rPr lang="en-US" sz="1900" b="0" u="none" strike="noStrike" noProof="0"/>
                        <a:t>Indicators with the Most Opportunity for Growth:</a:t>
                      </a:r>
                    </a:p>
                    <a:p>
                      <a:pPr lvl="0" algn="l">
                        <a:lnSpc>
                          <a:spcPct val="100000"/>
                        </a:lnSpc>
                        <a:spcBef>
                          <a:spcPts val="0"/>
                        </a:spcBef>
                        <a:spcAft>
                          <a:spcPts val="0"/>
                        </a:spcAft>
                        <a:buNone/>
                      </a:pPr>
                      <a:endParaRPr lang="en-US" sz="1900" b="0" i="0" u="none" strike="noStrike" noProof="0">
                        <a:latin typeface="Calibri"/>
                      </a:endParaRPr>
                    </a:p>
                  </a:txBody>
                  <a:tcPr marL="94820" marR="94820" marT="47410" marB="47410">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endParaRPr lang="en-US" sz="1900"/>
                    </a:p>
                  </a:txBody>
                  <a:tcPr marL="94820" marR="94820" marT="47410" marB="47410">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717429530"/>
                  </a:ext>
                </a:extLst>
              </a:tr>
            </a:tbl>
          </a:graphicData>
        </a:graphic>
      </p:graphicFrame>
    </p:spTree>
    <p:extLst>
      <p:ext uri="{BB962C8B-B14F-4D97-AF65-F5344CB8AC3E}">
        <p14:creationId xmlns:p14="http://schemas.microsoft.com/office/powerpoint/2010/main" val="31980678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10"/>
          <p:cNvSpPr txBox="1">
            <a:spLocks noGrp="1"/>
          </p:cNvSpPr>
          <p:nvPr>
            <p:ph type="title"/>
          </p:nvPr>
        </p:nvSpPr>
        <p:spPr>
          <a:xfrm>
            <a:off x="5114751" y="294409"/>
            <a:ext cx="6292774" cy="1160530"/>
          </a:xfrm>
          <a:prstGeom prst="rect">
            <a:avLst/>
          </a:prstGeom>
          <a:noFill/>
          <a:ln>
            <a:noFill/>
          </a:ln>
        </p:spPr>
        <p:txBody>
          <a:bodyPr spcFirstLastPara="1" wrap="square" lIns="91425" tIns="45700" rIns="91425" bIns="45700" anchor="ctr" anchorCtr="0">
            <a:normAutofit fontScale="90000"/>
          </a:bodyPr>
          <a:lstStyle/>
          <a:p>
            <a:pPr>
              <a:spcBef>
                <a:spcPts val="0"/>
              </a:spcBef>
            </a:pPr>
            <a:r>
              <a:rPr lang="en-US" b="1">
                <a:solidFill>
                  <a:schemeClr val="tx1"/>
                </a:solidFill>
                <a:ea typeface="+mj-lt"/>
                <a:cs typeface="+mj-lt"/>
              </a:rPr>
              <a:t>Domain 1 Preview: </a:t>
            </a:r>
            <a:br>
              <a:rPr lang="en-US" b="1">
                <a:solidFill>
                  <a:schemeClr val="tx1"/>
                </a:solidFill>
                <a:ea typeface="+mj-lt"/>
                <a:cs typeface="+mj-lt"/>
              </a:rPr>
            </a:br>
            <a:r>
              <a:rPr lang="en-US" b="1">
                <a:solidFill>
                  <a:schemeClr val="tx1"/>
                </a:solidFill>
                <a:ea typeface="+mj-lt"/>
                <a:cs typeface="+mj-lt"/>
              </a:rPr>
              <a:t>Candidate Admissions</a:t>
            </a:r>
            <a:endParaRPr lang="en-US">
              <a:solidFill>
                <a:schemeClr val="tx1"/>
              </a:solidFill>
              <a:cs typeface="Calibri Light"/>
            </a:endParaRPr>
          </a:p>
        </p:txBody>
      </p:sp>
      <p:sp>
        <p:nvSpPr>
          <p:cNvPr id="338" name="Google Shape;338;p10"/>
          <p:cNvSpPr txBox="1"/>
          <p:nvPr/>
        </p:nvSpPr>
        <p:spPr>
          <a:xfrm>
            <a:off x="4933825" y="1498405"/>
            <a:ext cx="7002361" cy="4642452"/>
          </a:xfrm>
          <a:prstGeom prst="rect">
            <a:avLst/>
          </a:prstGeom>
          <a:noFill/>
          <a:ln>
            <a:noFill/>
          </a:ln>
        </p:spPr>
        <p:txBody>
          <a:bodyPr spcFirstLastPara="1" wrap="square" lIns="91425" tIns="45700" rIns="91425" bIns="45700" anchor="ctr" anchorCtr="0">
            <a:normAutofit/>
          </a:bodyPr>
          <a:lstStyle/>
          <a:p>
            <a:pPr marL="114300">
              <a:lnSpc>
                <a:spcPct val="120000"/>
              </a:lnSpc>
              <a:buClr>
                <a:srgbClr val="CB1F54"/>
              </a:buClr>
              <a:buSzPct val="100000"/>
            </a:pPr>
            <a:endParaRPr lang="en-US" sz="3000">
              <a:cs typeface="Calibri"/>
            </a:endParaRPr>
          </a:p>
        </p:txBody>
      </p:sp>
      <p:pic>
        <p:nvPicPr>
          <p:cNvPr id="339" name="Google Shape;339;p10"/>
          <p:cNvPicPr preferRelativeResize="0"/>
          <p:nvPr/>
        </p:nvPicPr>
        <p:blipFill rotWithShape="1">
          <a:blip r:embed="rId3">
            <a:alphaModFix/>
          </a:blip>
          <a:srcRect/>
          <a:stretch/>
        </p:blipFill>
        <p:spPr>
          <a:xfrm>
            <a:off x="1" y="9267"/>
            <a:ext cx="4695568" cy="6847207"/>
          </a:xfrm>
          <a:prstGeom prst="rect">
            <a:avLst/>
          </a:prstGeom>
          <a:noFill/>
          <a:ln>
            <a:noFill/>
          </a:ln>
        </p:spPr>
      </p:pic>
      <p:graphicFrame>
        <p:nvGraphicFramePr>
          <p:cNvPr id="3" name="Table 4">
            <a:extLst>
              <a:ext uri="{FF2B5EF4-FFF2-40B4-BE49-F238E27FC236}">
                <a16:creationId xmlns:a16="http://schemas.microsoft.com/office/drawing/2014/main" id="{04954AC4-2466-8BCA-6766-1C0CC99B55F0}"/>
              </a:ext>
            </a:extLst>
          </p:cNvPr>
          <p:cNvGraphicFramePr>
            <a:graphicFrameLocks noGrp="1"/>
          </p:cNvGraphicFramePr>
          <p:nvPr>
            <p:extLst>
              <p:ext uri="{D42A27DB-BD31-4B8C-83A1-F6EECF244321}">
                <p14:modId xmlns:p14="http://schemas.microsoft.com/office/powerpoint/2010/main" val="2042843198"/>
              </p:ext>
            </p:extLst>
          </p:nvPr>
        </p:nvGraphicFramePr>
        <p:xfrm>
          <a:off x="5189837" y="1925594"/>
          <a:ext cx="6030923" cy="3830113"/>
        </p:xfrm>
        <a:graphic>
          <a:graphicData uri="http://schemas.openxmlformats.org/drawingml/2006/table">
            <a:tbl>
              <a:tblPr firstRow="1" bandRow="1">
                <a:tableStyleId>{BC89EF96-8CEA-46FF-86C4-4CE0E7609802}</a:tableStyleId>
              </a:tblPr>
              <a:tblGrid>
                <a:gridCol w="2678326">
                  <a:extLst>
                    <a:ext uri="{9D8B030D-6E8A-4147-A177-3AD203B41FA5}">
                      <a16:colId xmlns:a16="http://schemas.microsoft.com/office/drawing/2014/main" val="2207626018"/>
                    </a:ext>
                  </a:extLst>
                </a:gridCol>
                <a:gridCol w="3352597">
                  <a:extLst>
                    <a:ext uri="{9D8B030D-6E8A-4147-A177-3AD203B41FA5}">
                      <a16:colId xmlns:a16="http://schemas.microsoft.com/office/drawing/2014/main" val="2961320122"/>
                    </a:ext>
                  </a:extLst>
                </a:gridCol>
              </a:tblGrid>
              <a:tr h="879015">
                <a:tc>
                  <a:txBody>
                    <a:bodyPr/>
                    <a:lstStyle/>
                    <a:p>
                      <a:pPr lvl="0">
                        <a:buNone/>
                      </a:pPr>
                      <a:r>
                        <a:rPr lang="en-US" sz="1900" b="0" u="none" strike="noStrike" noProof="0">
                          <a:solidFill>
                            <a:schemeClr val="tx1"/>
                          </a:solidFill>
                        </a:rPr>
                        <a:t>Overall Design Rating </a:t>
                      </a:r>
                    </a:p>
                    <a:p>
                      <a:pPr lvl="0">
                        <a:buNone/>
                      </a:pPr>
                      <a:r>
                        <a:rPr lang="en-US" sz="1900" b="0" u="none" strike="noStrike" noProof="0">
                          <a:solidFill>
                            <a:schemeClr val="tx1"/>
                          </a:solidFill>
                        </a:rPr>
                        <a:t>for Domain 1:</a:t>
                      </a:r>
                    </a:p>
                    <a:p>
                      <a:pPr lvl="0">
                        <a:buNone/>
                      </a:pPr>
                      <a:endParaRPr lang="en-US" sz="1900" b="0" i="0" u="none" strike="noStrike" noProof="0">
                        <a:solidFill>
                          <a:schemeClr val="tx1"/>
                        </a:solidFill>
                        <a:latin typeface="Calibri"/>
                      </a:endParaRPr>
                    </a:p>
                  </a:txBody>
                  <a:tcPr marL="94820" marR="94820" marT="47410" marB="47410">
                    <a:lnL w="12700">
                      <a:solidFill>
                        <a:schemeClr val="tx1"/>
                      </a:solidFill>
                    </a:lnL>
                    <a:lnR w="12700">
                      <a:solidFill>
                        <a:schemeClr val="tx1"/>
                      </a:solidFill>
                    </a:lnR>
                    <a:lnT w="12700">
                      <a:solidFill>
                        <a:schemeClr val="tx1"/>
                      </a:solidFill>
                    </a:lnT>
                    <a:lnB w="12700">
                      <a:solidFill>
                        <a:schemeClr val="tx1"/>
                      </a:solidFill>
                    </a:lnB>
                  </a:tcPr>
                </a:tc>
                <a:tc>
                  <a:txBody>
                    <a:bodyPr/>
                    <a:lstStyle/>
                    <a:p>
                      <a:endParaRPr lang="en-US" sz="1900"/>
                    </a:p>
                  </a:txBody>
                  <a:tcPr marL="94820" marR="94820" marT="47410" marB="47410">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776032716"/>
                  </a:ext>
                </a:extLst>
              </a:tr>
              <a:tr h="879015">
                <a:tc>
                  <a:txBody>
                    <a:bodyPr/>
                    <a:lstStyle/>
                    <a:p>
                      <a:pPr lvl="0">
                        <a:buNone/>
                      </a:pPr>
                      <a:r>
                        <a:rPr lang="en-US" sz="1900" b="0" u="none" strike="noStrike" noProof="0"/>
                        <a:t>Overall Implementation Rating for Domain 1:</a:t>
                      </a:r>
                    </a:p>
                    <a:p>
                      <a:pPr lvl="0">
                        <a:buNone/>
                      </a:pPr>
                      <a:endParaRPr lang="en-US" sz="1900" b="0" i="0" u="none" strike="noStrike" noProof="0">
                        <a:latin typeface="Calibri"/>
                      </a:endParaRPr>
                    </a:p>
                  </a:txBody>
                  <a:tcPr marL="94820" marR="94820" marT="47410" marB="47410">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endParaRPr lang="en-US" sz="1900"/>
                    </a:p>
                  </a:txBody>
                  <a:tcPr marL="94820" marR="94820" marT="47410" marB="47410">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2297853353"/>
                  </a:ext>
                </a:extLst>
              </a:tr>
              <a:tr h="793674">
                <a:tc>
                  <a:txBody>
                    <a:bodyPr/>
                    <a:lstStyle/>
                    <a:p>
                      <a:pPr lvl="0">
                        <a:buNone/>
                      </a:pPr>
                      <a:r>
                        <a:rPr lang="en-US" sz="1900" b="0" u="none" strike="noStrike" noProof="0"/>
                        <a:t>Strongest Indicators:</a:t>
                      </a:r>
                    </a:p>
                    <a:p>
                      <a:pPr lvl="0">
                        <a:buNone/>
                      </a:pPr>
                      <a:endParaRPr lang="en-US" sz="1900" b="0" i="0" u="none" strike="noStrike" noProof="0">
                        <a:latin typeface="Calibri"/>
                      </a:endParaRPr>
                    </a:p>
                  </a:txBody>
                  <a:tcPr marL="94820" marR="94820" marT="47410" marB="47410">
                    <a:lnL w="12700">
                      <a:solidFill>
                        <a:schemeClr val="tx1"/>
                      </a:solidFill>
                    </a:lnL>
                    <a:lnR w="12700">
                      <a:solidFill>
                        <a:schemeClr val="tx1"/>
                      </a:solidFill>
                    </a:lnR>
                    <a:lnT w="12700">
                      <a:solidFill>
                        <a:schemeClr val="tx1"/>
                      </a:solidFill>
                    </a:lnT>
                    <a:lnB w="12700">
                      <a:solidFill>
                        <a:schemeClr val="tx1"/>
                      </a:solidFill>
                    </a:lnB>
                  </a:tcPr>
                </a:tc>
                <a:tc>
                  <a:txBody>
                    <a:bodyPr/>
                    <a:lstStyle/>
                    <a:p>
                      <a:endParaRPr lang="en-US" sz="1900"/>
                    </a:p>
                  </a:txBody>
                  <a:tcPr marL="94820" marR="94820" marT="47410" marB="47410">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332203749"/>
                  </a:ext>
                </a:extLst>
              </a:tr>
              <a:tr h="1109439">
                <a:tc>
                  <a:txBody>
                    <a:bodyPr/>
                    <a:lstStyle/>
                    <a:p>
                      <a:pPr lvl="0" algn="l">
                        <a:lnSpc>
                          <a:spcPct val="100000"/>
                        </a:lnSpc>
                        <a:spcBef>
                          <a:spcPts val="0"/>
                        </a:spcBef>
                        <a:spcAft>
                          <a:spcPts val="0"/>
                        </a:spcAft>
                        <a:buNone/>
                      </a:pPr>
                      <a:r>
                        <a:rPr lang="en-US" sz="1900" b="0" u="none" strike="noStrike" noProof="0"/>
                        <a:t>Indicators with the Most Opportunity for Growth:</a:t>
                      </a:r>
                    </a:p>
                    <a:p>
                      <a:pPr lvl="0" algn="l">
                        <a:lnSpc>
                          <a:spcPct val="100000"/>
                        </a:lnSpc>
                        <a:spcBef>
                          <a:spcPts val="0"/>
                        </a:spcBef>
                        <a:spcAft>
                          <a:spcPts val="0"/>
                        </a:spcAft>
                        <a:buNone/>
                      </a:pPr>
                      <a:endParaRPr lang="en-US" sz="1900" b="0" i="0" u="none" strike="noStrike" noProof="0">
                        <a:latin typeface="Calibri"/>
                      </a:endParaRPr>
                    </a:p>
                  </a:txBody>
                  <a:tcPr marL="94820" marR="94820" marT="47410" marB="47410">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endParaRPr lang="en-US" sz="1900"/>
                    </a:p>
                  </a:txBody>
                  <a:tcPr marL="94820" marR="94820" marT="47410" marB="47410">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717429530"/>
                  </a:ext>
                </a:extLst>
              </a:tr>
            </a:tbl>
          </a:graphicData>
        </a:graphic>
      </p:graphicFrame>
    </p:spTree>
    <p:extLst>
      <p:ext uri="{BB962C8B-B14F-4D97-AF65-F5344CB8AC3E}">
        <p14:creationId xmlns:p14="http://schemas.microsoft.com/office/powerpoint/2010/main" val="40499408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D3A9E-C821-4854-17A8-9DFE2A104DF0}"/>
              </a:ext>
            </a:extLst>
          </p:cNvPr>
          <p:cNvSpPr>
            <a:spLocks noGrp="1"/>
          </p:cNvSpPr>
          <p:nvPr>
            <p:ph type="title"/>
          </p:nvPr>
        </p:nvSpPr>
        <p:spPr>
          <a:xfrm>
            <a:off x="545014" y="365125"/>
            <a:ext cx="10808786" cy="522000"/>
          </a:xfrm>
        </p:spPr>
        <p:txBody>
          <a:bodyPr>
            <a:normAutofit fontScale="90000"/>
          </a:bodyPr>
          <a:lstStyle/>
          <a:p>
            <a:r>
              <a:rPr lang="en-US" b="1">
                <a:cs typeface="Calibri Light"/>
              </a:rPr>
              <a:t>6.1 State Certification</a:t>
            </a:r>
            <a:endParaRPr lang="en-US" b="1"/>
          </a:p>
        </p:txBody>
      </p:sp>
      <p:sp>
        <p:nvSpPr>
          <p:cNvPr id="4" name="TextBox 3">
            <a:extLst>
              <a:ext uri="{FF2B5EF4-FFF2-40B4-BE49-F238E27FC236}">
                <a16:creationId xmlns:a16="http://schemas.microsoft.com/office/drawing/2014/main" id="{9A6DBA9E-3B8F-7269-A8D3-253272FB5579}"/>
              </a:ext>
            </a:extLst>
          </p:cNvPr>
          <p:cNvSpPr txBox="1"/>
          <p:nvPr/>
        </p:nvSpPr>
        <p:spPr>
          <a:xfrm>
            <a:off x="545014" y="835717"/>
            <a:ext cx="11101971" cy="10064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50" b="0" i="1" u="none" strike="noStrike" kern="1200" cap="none" spc="0" normalizeH="0" baseline="0" noProof="0" dirty="0">
                <a:ln>
                  <a:noFill/>
                </a:ln>
                <a:solidFill>
                  <a:prstClr val="black">
                    <a:lumMod val="75000"/>
                    <a:lumOff val="25000"/>
                  </a:prstClr>
                </a:solidFill>
                <a:effectLst/>
                <a:uLnTx/>
                <a:uFillTx/>
                <a:latin typeface="Calibri" panose="020F0502020204030204"/>
                <a:ea typeface="+mn-lt"/>
                <a:cs typeface="Calibri" panose="020F0502020204030204"/>
              </a:rPr>
              <a:t>Program graduates are eligible for state certification or licensure or advancement to the next stage of the certification process. If the state has a leadership licensure exam, all graduates pass it before or upon completion of the program. Program faculty regularly review exam results, disaggregated by graduates’ demographic characteristics (e.g., race, </a:t>
            </a:r>
            <a:br>
              <a:rPr kumimoji="0" lang="en-US" sz="1650" b="0" i="1" u="none" strike="noStrike" kern="1200" cap="none" spc="0" normalizeH="0" baseline="0" noProof="0" dirty="0">
                <a:ln>
                  <a:noFill/>
                </a:ln>
                <a:solidFill>
                  <a:prstClr val="black">
                    <a:lumMod val="75000"/>
                    <a:lumOff val="25000"/>
                  </a:prstClr>
                </a:solidFill>
                <a:effectLst/>
                <a:uLnTx/>
                <a:uFillTx/>
                <a:latin typeface="Calibri" panose="020F0502020204030204"/>
                <a:ea typeface="+mn-lt"/>
                <a:cs typeface="Calibri" panose="020F0502020204030204"/>
              </a:rPr>
            </a:br>
            <a:r>
              <a:rPr kumimoji="0" lang="en-US" sz="1650" b="0" i="1" u="none" strike="noStrike" kern="1200" cap="none" spc="0" normalizeH="0" baseline="0" noProof="0" dirty="0">
                <a:ln>
                  <a:noFill/>
                </a:ln>
                <a:solidFill>
                  <a:prstClr val="black">
                    <a:lumMod val="75000"/>
                    <a:lumOff val="25000"/>
                  </a:prstClr>
                </a:solidFill>
                <a:effectLst/>
                <a:uLnTx/>
                <a:uFillTx/>
                <a:latin typeface="Calibri" panose="020F0502020204030204"/>
                <a:ea typeface="+mn-lt"/>
                <a:cs typeface="Calibri" panose="020F0502020204030204"/>
              </a:rPr>
              <a:t>ethnicity, gender), to understand and address patterns and trends. </a:t>
            </a:r>
            <a:endParaRPr kumimoji="0" lang="en-US" sz="1650" b="0" i="1"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525BD6D-2442-26AD-A411-5EE9A5048C56}"/>
              </a:ext>
            </a:extLst>
          </p:cNvPr>
          <p:cNvSpPr txBox="1"/>
          <p:nvPr/>
        </p:nvSpPr>
        <p:spPr>
          <a:xfrm>
            <a:off x="9933418" y="2006914"/>
            <a:ext cx="17663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72C4"/>
                </a:solidFill>
                <a:effectLst/>
                <a:uLnTx/>
                <a:uFillTx/>
                <a:latin typeface="Calibri" panose="020F0502020204030204"/>
                <a:ea typeface="+mn-ea"/>
                <a:cs typeface="Calibri"/>
              </a:rPr>
              <a:t>     Preliminary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72C4"/>
                </a:solidFill>
                <a:effectLst/>
                <a:uLnTx/>
                <a:uFillTx/>
                <a:latin typeface="Calibri" panose="020F0502020204030204"/>
                <a:ea typeface="+mn-ea"/>
                <a:cs typeface="Calibri"/>
              </a:rPr>
              <a:t>         Ratings</a:t>
            </a:r>
          </a:p>
        </p:txBody>
      </p:sp>
      <p:sp>
        <p:nvSpPr>
          <p:cNvPr id="6" name="Rounded Rectangle 5">
            <a:extLst>
              <a:ext uri="{FF2B5EF4-FFF2-40B4-BE49-F238E27FC236}">
                <a16:creationId xmlns:a16="http://schemas.microsoft.com/office/drawing/2014/main" id="{B643132B-5041-F86C-2DAB-70FBAC3A9A15}"/>
              </a:ext>
            </a:extLst>
          </p:cNvPr>
          <p:cNvSpPr/>
          <p:nvPr/>
        </p:nvSpPr>
        <p:spPr>
          <a:xfrm>
            <a:off x="10053802" y="2755007"/>
            <a:ext cx="1645920" cy="1644086"/>
          </a:xfrm>
          <a:prstGeom prst="roundRect">
            <a:avLst/>
          </a:prstGeom>
          <a:solidFill>
            <a:schemeClr val="tx2">
              <a:lumMod val="20000"/>
              <a:lumOff val="80000"/>
            </a:schemeClr>
          </a:solidFill>
          <a:ln/>
        </p:spPr>
        <p:style>
          <a:lnRef idx="1">
            <a:schemeClr val="accent5"/>
          </a:lnRef>
          <a:fillRef idx="2">
            <a:schemeClr val="accent5"/>
          </a:fillRef>
          <a:effectRef idx="1">
            <a:schemeClr val="accent5"/>
          </a:effectRef>
          <a:fontRef idx="minor">
            <a:schemeClr val="dk1"/>
          </a:fontRef>
        </p:style>
        <p:txBody>
          <a:bodyPr lIns="45720" tIns="45720" rIns="4572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Design: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 </a:t>
            </a:r>
          </a:p>
        </p:txBody>
      </p:sp>
      <p:sp>
        <p:nvSpPr>
          <p:cNvPr id="11" name="Rounded Rectangle 10">
            <a:extLst>
              <a:ext uri="{FF2B5EF4-FFF2-40B4-BE49-F238E27FC236}">
                <a16:creationId xmlns:a16="http://schemas.microsoft.com/office/drawing/2014/main" id="{A2F5AC36-EB55-1BB5-FD0D-A50678AEFAC1}"/>
              </a:ext>
            </a:extLst>
          </p:cNvPr>
          <p:cNvSpPr/>
          <p:nvPr/>
        </p:nvSpPr>
        <p:spPr>
          <a:xfrm>
            <a:off x="10053802" y="4575975"/>
            <a:ext cx="1645920" cy="1644085"/>
          </a:xfrm>
          <a:prstGeom prst="roundRect">
            <a:avLst/>
          </a:prstGeom>
          <a:solidFill>
            <a:schemeClr val="tx2">
              <a:lumMod val="20000"/>
              <a:lumOff val="80000"/>
            </a:schemeClr>
          </a:solidFill>
        </p:spPr>
        <p:style>
          <a:lnRef idx="1">
            <a:schemeClr val="accent5"/>
          </a:lnRef>
          <a:fillRef idx="2">
            <a:schemeClr val="accent5"/>
          </a:fillRef>
          <a:effectRef idx="1">
            <a:schemeClr val="accent5"/>
          </a:effectRef>
          <a:fontRef idx="minor">
            <a:schemeClr val="dk1"/>
          </a:fontRef>
        </p:style>
        <p:txBody>
          <a:bodyPr lIns="45720" tIns="45720" rIns="4572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Implementation: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 </a:t>
            </a:r>
          </a:p>
        </p:txBody>
      </p:sp>
      <p:graphicFrame>
        <p:nvGraphicFramePr>
          <p:cNvPr id="7" name="Table 3">
            <a:extLst>
              <a:ext uri="{FF2B5EF4-FFF2-40B4-BE49-F238E27FC236}">
                <a16:creationId xmlns:a16="http://schemas.microsoft.com/office/drawing/2014/main" id="{BA5FD170-73A1-7850-52AD-C59ADD1C3CF6}"/>
              </a:ext>
            </a:extLst>
          </p:cNvPr>
          <p:cNvGraphicFramePr>
            <a:graphicFrameLocks noGrp="1"/>
          </p:cNvGraphicFramePr>
          <p:nvPr>
            <p:extLst>
              <p:ext uri="{D42A27DB-BD31-4B8C-83A1-F6EECF244321}">
                <p14:modId xmlns:p14="http://schemas.microsoft.com/office/powerpoint/2010/main" val="3270868216"/>
              </p:ext>
            </p:extLst>
          </p:nvPr>
        </p:nvGraphicFramePr>
        <p:xfrm>
          <a:off x="545014" y="1915702"/>
          <a:ext cx="4811726" cy="4304358"/>
        </p:xfrm>
        <a:graphic>
          <a:graphicData uri="http://schemas.openxmlformats.org/drawingml/2006/table">
            <a:tbl>
              <a:tblPr firstRow="1" bandRow="1">
                <a:tableStyleId>{5C22544A-7EE6-4342-B048-85BDC9FD1C3A}</a:tableStyleId>
              </a:tblPr>
              <a:tblGrid>
                <a:gridCol w="2405863">
                  <a:extLst>
                    <a:ext uri="{9D8B030D-6E8A-4147-A177-3AD203B41FA5}">
                      <a16:colId xmlns:a16="http://schemas.microsoft.com/office/drawing/2014/main" val="1182033406"/>
                    </a:ext>
                  </a:extLst>
                </a:gridCol>
                <a:gridCol w="2405863">
                  <a:extLst>
                    <a:ext uri="{9D8B030D-6E8A-4147-A177-3AD203B41FA5}">
                      <a16:colId xmlns:a16="http://schemas.microsoft.com/office/drawing/2014/main" val="285368472"/>
                    </a:ext>
                  </a:extLst>
                </a:gridCol>
              </a:tblGrid>
              <a:tr h="888533">
                <a:tc>
                  <a:txBody>
                    <a:bodyPr/>
                    <a:lstStyle/>
                    <a:p>
                      <a:pPr algn="ctr"/>
                      <a:r>
                        <a:rPr lang="en-US" sz="1800" dirty="0">
                          <a:latin typeface="+mn-lt"/>
                        </a:rPr>
                        <a:t>Evidence of Design </a:t>
                      </a:r>
                    </a:p>
                    <a:p>
                      <a:pPr lvl="0" algn="ctr">
                        <a:buNone/>
                      </a:pPr>
                      <a:r>
                        <a:rPr lang="en-US" sz="1450" i="1" dirty="0">
                          <a:latin typeface="+mn-lt"/>
                        </a:rPr>
                        <a:t>(insert links below)</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u="none" strike="noStrike" spc="-70" baseline="0" noProof="0" dirty="0">
                          <a:latin typeface="+mn-lt"/>
                        </a:rPr>
                        <a:t>Implementation Evidence </a:t>
                      </a:r>
                      <a:r>
                        <a:rPr kumimoji="0" lang="en-US" sz="1450" b="1" i="1" u="none" strike="noStrike" kern="1200" cap="none" spc="0" normalizeH="0" baseline="0" noProof="0" dirty="0">
                          <a:ln>
                            <a:noFill/>
                          </a:ln>
                          <a:solidFill>
                            <a:prstClr val="white"/>
                          </a:solidFill>
                          <a:effectLst/>
                          <a:uLnTx/>
                          <a:uFillTx/>
                          <a:latin typeface="+mn-lt"/>
                          <a:ea typeface="+mn-ea"/>
                          <a:cs typeface="+mn-cs"/>
                        </a:rPr>
                        <a:t>(insert links below)</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i="1" spc="-40" baseline="0" dirty="0">
                        <a:latin typeface="+mn-lt"/>
                      </a:endParaRPr>
                    </a:p>
                  </a:txBody>
                  <a:tcPr/>
                </a:tc>
                <a:extLst>
                  <a:ext uri="{0D108BD9-81ED-4DB2-BD59-A6C34878D82A}">
                    <a16:rowId xmlns:a16="http://schemas.microsoft.com/office/drawing/2014/main" val="1744858797"/>
                  </a:ext>
                </a:extLst>
              </a:tr>
              <a:tr h="3415825">
                <a:tc>
                  <a:txBody>
                    <a:bodyPr/>
                    <a:lstStyle/>
                    <a:p>
                      <a:endParaRPr lang="en-US" dirty="0"/>
                    </a:p>
                  </a:txBody>
                  <a:tcPr>
                    <a:solidFill>
                      <a:schemeClr val="tx2">
                        <a:lumMod val="20000"/>
                        <a:lumOff val="80000"/>
                      </a:schemeClr>
                    </a:solidFill>
                  </a:tcPr>
                </a:tc>
                <a:tc>
                  <a:txBody>
                    <a:bodyPr/>
                    <a:lstStyle/>
                    <a:p>
                      <a:endParaRPr lang="en-US" dirty="0"/>
                    </a:p>
                  </a:txBody>
                  <a:tcPr>
                    <a:solidFill>
                      <a:schemeClr val="tx2">
                        <a:lumMod val="20000"/>
                        <a:lumOff val="80000"/>
                      </a:schemeClr>
                    </a:solidFill>
                  </a:tcPr>
                </a:tc>
                <a:extLst>
                  <a:ext uri="{0D108BD9-81ED-4DB2-BD59-A6C34878D82A}">
                    <a16:rowId xmlns:a16="http://schemas.microsoft.com/office/drawing/2014/main" val="3879764665"/>
                  </a:ext>
                </a:extLst>
              </a:tr>
            </a:tbl>
          </a:graphicData>
        </a:graphic>
      </p:graphicFrame>
      <p:graphicFrame>
        <p:nvGraphicFramePr>
          <p:cNvPr id="8" name="Table 7">
            <a:extLst>
              <a:ext uri="{FF2B5EF4-FFF2-40B4-BE49-F238E27FC236}">
                <a16:creationId xmlns:a16="http://schemas.microsoft.com/office/drawing/2014/main" id="{52D48FD8-FAE2-D00E-08B6-546A9B2B05F3}"/>
              </a:ext>
            </a:extLst>
          </p:cNvPr>
          <p:cNvGraphicFramePr>
            <a:graphicFrameLocks noGrp="1"/>
          </p:cNvGraphicFramePr>
          <p:nvPr>
            <p:extLst>
              <p:ext uri="{D42A27DB-BD31-4B8C-83A1-F6EECF244321}">
                <p14:modId xmlns:p14="http://schemas.microsoft.com/office/powerpoint/2010/main" val="1583519911"/>
              </p:ext>
            </p:extLst>
          </p:nvPr>
        </p:nvGraphicFramePr>
        <p:xfrm>
          <a:off x="5613798" y="1915702"/>
          <a:ext cx="4182945" cy="4304358"/>
        </p:xfrm>
        <a:graphic>
          <a:graphicData uri="http://schemas.openxmlformats.org/drawingml/2006/table">
            <a:tbl>
              <a:tblPr firstRow="1" bandRow="1">
                <a:tableStyleId>{5C22544A-7EE6-4342-B048-85BDC9FD1C3A}</a:tableStyleId>
              </a:tblPr>
              <a:tblGrid>
                <a:gridCol w="2089121">
                  <a:extLst>
                    <a:ext uri="{9D8B030D-6E8A-4147-A177-3AD203B41FA5}">
                      <a16:colId xmlns:a16="http://schemas.microsoft.com/office/drawing/2014/main" val="1468297184"/>
                    </a:ext>
                  </a:extLst>
                </a:gridCol>
                <a:gridCol w="2093824">
                  <a:extLst>
                    <a:ext uri="{9D8B030D-6E8A-4147-A177-3AD203B41FA5}">
                      <a16:colId xmlns:a16="http://schemas.microsoft.com/office/drawing/2014/main" val="848919306"/>
                    </a:ext>
                  </a:extLst>
                </a:gridCol>
              </a:tblGrid>
              <a:tr h="888533">
                <a:tc>
                  <a:txBody>
                    <a:bodyPr/>
                    <a:lstStyle/>
                    <a:p>
                      <a:pPr algn="ctr"/>
                      <a:r>
                        <a:rPr lang="en-US" sz="1800" dirty="0">
                          <a:latin typeface="+mn-lt"/>
                        </a:rPr>
                        <a:t>Relative Program Strengths </a:t>
                      </a:r>
                    </a:p>
                  </a:txBody>
                  <a:tcPr/>
                </a:tc>
                <a:tc>
                  <a:txBody>
                    <a:bodyPr/>
                    <a:lstStyle/>
                    <a:p>
                      <a:pPr lvl="0" algn="ctr">
                        <a:buNone/>
                      </a:pPr>
                      <a:r>
                        <a:rPr lang="en-US" sz="1800" dirty="0">
                          <a:latin typeface="+mn-lt"/>
                        </a:rPr>
                        <a:t>Growth Opportunities</a:t>
                      </a:r>
                    </a:p>
                  </a:txBody>
                  <a:tcPr/>
                </a:tc>
                <a:extLst>
                  <a:ext uri="{0D108BD9-81ED-4DB2-BD59-A6C34878D82A}">
                    <a16:rowId xmlns:a16="http://schemas.microsoft.com/office/drawing/2014/main" val="3673525508"/>
                  </a:ext>
                </a:extLst>
              </a:tr>
              <a:tr h="3415825">
                <a:tc>
                  <a:txBody>
                    <a:bodyPr/>
                    <a:lstStyle/>
                    <a:p>
                      <a:endParaRPr lang="en-US" dirty="0"/>
                    </a:p>
                  </a:txBody>
                  <a:tcPr>
                    <a:solidFill>
                      <a:schemeClr val="tx2">
                        <a:lumMod val="20000"/>
                        <a:lumOff val="80000"/>
                      </a:schemeClr>
                    </a:solidFill>
                  </a:tcPr>
                </a:tc>
                <a:tc>
                  <a:txBody>
                    <a:bodyPr/>
                    <a:lstStyle/>
                    <a:p>
                      <a:pPr lvl="0">
                        <a:buNone/>
                      </a:pPr>
                      <a:endParaRPr lang="en-US" dirty="0"/>
                    </a:p>
                  </a:txBody>
                  <a:tcPr>
                    <a:solidFill>
                      <a:schemeClr val="tx2">
                        <a:lumMod val="20000"/>
                        <a:lumOff val="80000"/>
                      </a:schemeClr>
                    </a:solidFill>
                  </a:tcPr>
                </a:tc>
                <a:extLst>
                  <a:ext uri="{0D108BD9-81ED-4DB2-BD59-A6C34878D82A}">
                    <a16:rowId xmlns:a16="http://schemas.microsoft.com/office/drawing/2014/main" val="921349258"/>
                  </a:ext>
                </a:extLst>
              </a:tr>
            </a:tbl>
          </a:graphicData>
        </a:graphic>
      </p:graphicFrame>
    </p:spTree>
    <p:extLst>
      <p:ext uri="{BB962C8B-B14F-4D97-AF65-F5344CB8AC3E}">
        <p14:creationId xmlns:p14="http://schemas.microsoft.com/office/powerpoint/2010/main" val="34703218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D3A9E-C821-4854-17A8-9DFE2A104DF0}"/>
              </a:ext>
            </a:extLst>
          </p:cNvPr>
          <p:cNvSpPr>
            <a:spLocks noGrp="1"/>
          </p:cNvSpPr>
          <p:nvPr>
            <p:ph type="title"/>
          </p:nvPr>
        </p:nvSpPr>
        <p:spPr>
          <a:xfrm>
            <a:off x="545014" y="365125"/>
            <a:ext cx="10808786" cy="522000"/>
          </a:xfrm>
        </p:spPr>
        <p:txBody>
          <a:bodyPr>
            <a:normAutofit fontScale="90000"/>
          </a:bodyPr>
          <a:lstStyle/>
          <a:p>
            <a:r>
              <a:rPr lang="en-US" b="1">
                <a:cs typeface="Calibri Light"/>
              </a:rPr>
              <a:t>6.2 Job Placement and Retention</a:t>
            </a:r>
            <a:endParaRPr lang="en-US" b="1"/>
          </a:p>
        </p:txBody>
      </p:sp>
      <p:sp>
        <p:nvSpPr>
          <p:cNvPr id="4" name="TextBox 3">
            <a:extLst>
              <a:ext uri="{FF2B5EF4-FFF2-40B4-BE49-F238E27FC236}">
                <a16:creationId xmlns:a16="http://schemas.microsoft.com/office/drawing/2014/main" id="{9A6DBA9E-3B8F-7269-A8D3-253272FB5579}"/>
              </a:ext>
            </a:extLst>
          </p:cNvPr>
          <p:cNvSpPr txBox="1"/>
          <p:nvPr/>
        </p:nvSpPr>
        <p:spPr>
          <a:xfrm>
            <a:off x="545014" y="798646"/>
            <a:ext cx="11101971" cy="10064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50" b="0" i="1" u="none" strike="noStrike" kern="1200" cap="none" spc="0" normalizeH="0" baseline="0" noProof="0" dirty="0">
                <a:ln>
                  <a:noFill/>
                </a:ln>
                <a:solidFill>
                  <a:prstClr val="black">
                    <a:lumMod val="75000"/>
                    <a:lumOff val="25000"/>
                  </a:prstClr>
                </a:solidFill>
                <a:effectLst/>
                <a:uLnTx/>
                <a:uFillTx/>
                <a:latin typeface="Calibri" panose="020F0502020204030204"/>
                <a:ea typeface="+mn-lt"/>
                <a:cs typeface="Calibri" panose="020F0502020204030204"/>
              </a:rPr>
              <a:t>Program graduates actively seek leadership roles and are hired as assistant principals, principals, or other site- or district- based leaders within a year of graduation and remain in leadership roles for at least three years. Program faculty regularly review graduate job placement and retention rates, disaggregated by graduates’ demographic characteristics (e.g., race, ethnicity, gender), and work with district partners to understand and address patterns and trends. </a:t>
            </a:r>
            <a:endParaRPr kumimoji="0" lang="en-US" sz="1650" b="0" i="1"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525BD6D-2442-26AD-A411-5EE9A5048C56}"/>
              </a:ext>
            </a:extLst>
          </p:cNvPr>
          <p:cNvSpPr txBox="1"/>
          <p:nvPr/>
        </p:nvSpPr>
        <p:spPr>
          <a:xfrm>
            <a:off x="9933418" y="2006914"/>
            <a:ext cx="17663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72C4"/>
                </a:solidFill>
                <a:effectLst/>
                <a:uLnTx/>
                <a:uFillTx/>
                <a:latin typeface="Calibri" panose="020F0502020204030204"/>
                <a:ea typeface="+mn-ea"/>
                <a:cs typeface="Calibri"/>
              </a:rPr>
              <a:t>     Preliminary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72C4"/>
                </a:solidFill>
                <a:effectLst/>
                <a:uLnTx/>
                <a:uFillTx/>
                <a:latin typeface="Calibri" panose="020F0502020204030204"/>
                <a:ea typeface="+mn-ea"/>
                <a:cs typeface="Calibri"/>
              </a:rPr>
              <a:t>         Ratings</a:t>
            </a:r>
          </a:p>
        </p:txBody>
      </p:sp>
      <p:sp>
        <p:nvSpPr>
          <p:cNvPr id="6" name="Rounded Rectangle 5">
            <a:extLst>
              <a:ext uri="{FF2B5EF4-FFF2-40B4-BE49-F238E27FC236}">
                <a16:creationId xmlns:a16="http://schemas.microsoft.com/office/drawing/2014/main" id="{B643132B-5041-F86C-2DAB-70FBAC3A9A15}"/>
              </a:ext>
            </a:extLst>
          </p:cNvPr>
          <p:cNvSpPr/>
          <p:nvPr/>
        </p:nvSpPr>
        <p:spPr>
          <a:xfrm>
            <a:off x="10053802" y="2755007"/>
            <a:ext cx="1645920" cy="1644086"/>
          </a:xfrm>
          <a:prstGeom prst="roundRect">
            <a:avLst/>
          </a:prstGeom>
          <a:solidFill>
            <a:schemeClr val="tx2">
              <a:lumMod val="20000"/>
              <a:lumOff val="80000"/>
            </a:schemeClr>
          </a:solidFill>
          <a:ln/>
        </p:spPr>
        <p:style>
          <a:lnRef idx="1">
            <a:schemeClr val="accent5"/>
          </a:lnRef>
          <a:fillRef idx="2">
            <a:schemeClr val="accent5"/>
          </a:fillRef>
          <a:effectRef idx="1">
            <a:schemeClr val="accent5"/>
          </a:effectRef>
          <a:fontRef idx="minor">
            <a:schemeClr val="dk1"/>
          </a:fontRef>
        </p:style>
        <p:txBody>
          <a:bodyPr lIns="45720" tIns="45720" rIns="4572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Design: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 </a:t>
            </a:r>
          </a:p>
        </p:txBody>
      </p:sp>
      <p:sp>
        <p:nvSpPr>
          <p:cNvPr id="11" name="Rounded Rectangle 10">
            <a:extLst>
              <a:ext uri="{FF2B5EF4-FFF2-40B4-BE49-F238E27FC236}">
                <a16:creationId xmlns:a16="http://schemas.microsoft.com/office/drawing/2014/main" id="{A2F5AC36-EB55-1BB5-FD0D-A50678AEFAC1}"/>
              </a:ext>
            </a:extLst>
          </p:cNvPr>
          <p:cNvSpPr/>
          <p:nvPr/>
        </p:nvSpPr>
        <p:spPr>
          <a:xfrm>
            <a:off x="10053802" y="4575975"/>
            <a:ext cx="1645920" cy="1644085"/>
          </a:xfrm>
          <a:prstGeom prst="roundRect">
            <a:avLst/>
          </a:prstGeom>
          <a:solidFill>
            <a:schemeClr val="tx2">
              <a:lumMod val="20000"/>
              <a:lumOff val="80000"/>
            </a:schemeClr>
          </a:solidFill>
        </p:spPr>
        <p:style>
          <a:lnRef idx="1">
            <a:schemeClr val="accent5"/>
          </a:lnRef>
          <a:fillRef idx="2">
            <a:schemeClr val="accent5"/>
          </a:fillRef>
          <a:effectRef idx="1">
            <a:schemeClr val="accent5"/>
          </a:effectRef>
          <a:fontRef idx="minor">
            <a:schemeClr val="dk1"/>
          </a:fontRef>
        </p:style>
        <p:txBody>
          <a:bodyPr lIns="45720" tIns="45720" rIns="4572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Implementation: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 </a:t>
            </a:r>
          </a:p>
        </p:txBody>
      </p:sp>
      <p:graphicFrame>
        <p:nvGraphicFramePr>
          <p:cNvPr id="7" name="Table 3">
            <a:extLst>
              <a:ext uri="{FF2B5EF4-FFF2-40B4-BE49-F238E27FC236}">
                <a16:creationId xmlns:a16="http://schemas.microsoft.com/office/drawing/2014/main" id="{9E5DFC56-221B-C5D4-A89A-269668DF4A0E}"/>
              </a:ext>
            </a:extLst>
          </p:cNvPr>
          <p:cNvGraphicFramePr>
            <a:graphicFrameLocks noGrp="1"/>
          </p:cNvGraphicFramePr>
          <p:nvPr>
            <p:extLst>
              <p:ext uri="{D42A27DB-BD31-4B8C-83A1-F6EECF244321}">
                <p14:modId xmlns:p14="http://schemas.microsoft.com/office/powerpoint/2010/main" val="3270868216"/>
              </p:ext>
            </p:extLst>
          </p:nvPr>
        </p:nvGraphicFramePr>
        <p:xfrm>
          <a:off x="545014" y="1915702"/>
          <a:ext cx="4811726" cy="4304358"/>
        </p:xfrm>
        <a:graphic>
          <a:graphicData uri="http://schemas.openxmlformats.org/drawingml/2006/table">
            <a:tbl>
              <a:tblPr firstRow="1" bandRow="1">
                <a:tableStyleId>{5C22544A-7EE6-4342-B048-85BDC9FD1C3A}</a:tableStyleId>
              </a:tblPr>
              <a:tblGrid>
                <a:gridCol w="2405863">
                  <a:extLst>
                    <a:ext uri="{9D8B030D-6E8A-4147-A177-3AD203B41FA5}">
                      <a16:colId xmlns:a16="http://schemas.microsoft.com/office/drawing/2014/main" val="1182033406"/>
                    </a:ext>
                  </a:extLst>
                </a:gridCol>
                <a:gridCol w="2405863">
                  <a:extLst>
                    <a:ext uri="{9D8B030D-6E8A-4147-A177-3AD203B41FA5}">
                      <a16:colId xmlns:a16="http://schemas.microsoft.com/office/drawing/2014/main" val="285368472"/>
                    </a:ext>
                  </a:extLst>
                </a:gridCol>
              </a:tblGrid>
              <a:tr h="888533">
                <a:tc>
                  <a:txBody>
                    <a:bodyPr/>
                    <a:lstStyle/>
                    <a:p>
                      <a:pPr algn="ctr"/>
                      <a:r>
                        <a:rPr lang="en-US" sz="1800" dirty="0">
                          <a:latin typeface="+mn-lt"/>
                        </a:rPr>
                        <a:t>Evidence of Design </a:t>
                      </a:r>
                    </a:p>
                    <a:p>
                      <a:pPr lvl="0" algn="ctr">
                        <a:buNone/>
                      </a:pPr>
                      <a:r>
                        <a:rPr lang="en-US" sz="1450" i="1" dirty="0">
                          <a:latin typeface="+mn-lt"/>
                        </a:rPr>
                        <a:t>(insert links below)</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u="none" strike="noStrike" spc="-70" baseline="0" noProof="0" dirty="0">
                          <a:latin typeface="+mn-lt"/>
                        </a:rPr>
                        <a:t>Implementation Evidence </a:t>
                      </a:r>
                      <a:r>
                        <a:rPr kumimoji="0" lang="en-US" sz="1450" b="1" i="1" u="none" strike="noStrike" kern="1200" cap="none" spc="0" normalizeH="0" baseline="0" noProof="0" dirty="0">
                          <a:ln>
                            <a:noFill/>
                          </a:ln>
                          <a:solidFill>
                            <a:prstClr val="white"/>
                          </a:solidFill>
                          <a:effectLst/>
                          <a:uLnTx/>
                          <a:uFillTx/>
                          <a:latin typeface="+mn-lt"/>
                          <a:ea typeface="+mn-ea"/>
                          <a:cs typeface="+mn-cs"/>
                        </a:rPr>
                        <a:t>(insert links below)</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i="1" spc="-40" baseline="0" dirty="0">
                        <a:latin typeface="+mn-lt"/>
                      </a:endParaRPr>
                    </a:p>
                  </a:txBody>
                  <a:tcPr/>
                </a:tc>
                <a:extLst>
                  <a:ext uri="{0D108BD9-81ED-4DB2-BD59-A6C34878D82A}">
                    <a16:rowId xmlns:a16="http://schemas.microsoft.com/office/drawing/2014/main" val="1744858797"/>
                  </a:ext>
                </a:extLst>
              </a:tr>
              <a:tr h="3415825">
                <a:tc>
                  <a:txBody>
                    <a:bodyPr/>
                    <a:lstStyle/>
                    <a:p>
                      <a:endParaRPr lang="en-US" dirty="0"/>
                    </a:p>
                  </a:txBody>
                  <a:tcPr>
                    <a:solidFill>
                      <a:schemeClr val="tx2">
                        <a:lumMod val="20000"/>
                        <a:lumOff val="80000"/>
                      </a:schemeClr>
                    </a:solidFill>
                  </a:tcPr>
                </a:tc>
                <a:tc>
                  <a:txBody>
                    <a:bodyPr/>
                    <a:lstStyle/>
                    <a:p>
                      <a:endParaRPr lang="en-US" dirty="0"/>
                    </a:p>
                  </a:txBody>
                  <a:tcPr>
                    <a:solidFill>
                      <a:schemeClr val="tx2">
                        <a:lumMod val="20000"/>
                        <a:lumOff val="80000"/>
                      </a:schemeClr>
                    </a:solidFill>
                  </a:tcPr>
                </a:tc>
                <a:extLst>
                  <a:ext uri="{0D108BD9-81ED-4DB2-BD59-A6C34878D82A}">
                    <a16:rowId xmlns:a16="http://schemas.microsoft.com/office/drawing/2014/main" val="3879764665"/>
                  </a:ext>
                </a:extLst>
              </a:tr>
            </a:tbl>
          </a:graphicData>
        </a:graphic>
      </p:graphicFrame>
      <p:graphicFrame>
        <p:nvGraphicFramePr>
          <p:cNvPr id="8" name="Table 7">
            <a:extLst>
              <a:ext uri="{FF2B5EF4-FFF2-40B4-BE49-F238E27FC236}">
                <a16:creationId xmlns:a16="http://schemas.microsoft.com/office/drawing/2014/main" id="{D5869451-8BBE-B63D-01EA-A15101EDF4CF}"/>
              </a:ext>
            </a:extLst>
          </p:cNvPr>
          <p:cNvGraphicFramePr>
            <a:graphicFrameLocks noGrp="1"/>
          </p:cNvGraphicFramePr>
          <p:nvPr>
            <p:extLst>
              <p:ext uri="{D42A27DB-BD31-4B8C-83A1-F6EECF244321}">
                <p14:modId xmlns:p14="http://schemas.microsoft.com/office/powerpoint/2010/main" val="1583519911"/>
              </p:ext>
            </p:extLst>
          </p:nvPr>
        </p:nvGraphicFramePr>
        <p:xfrm>
          <a:off x="5613798" y="1915702"/>
          <a:ext cx="4182945" cy="4304358"/>
        </p:xfrm>
        <a:graphic>
          <a:graphicData uri="http://schemas.openxmlformats.org/drawingml/2006/table">
            <a:tbl>
              <a:tblPr firstRow="1" bandRow="1">
                <a:tableStyleId>{5C22544A-7EE6-4342-B048-85BDC9FD1C3A}</a:tableStyleId>
              </a:tblPr>
              <a:tblGrid>
                <a:gridCol w="2089121">
                  <a:extLst>
                    <a:ext uri="{9D8B030D-6E8A-4147-A177-3AD203B41FA5}">
                      <a16:colId xmlns:a16="http://schemas.microsoft.com/office/drawing/2014/main" val="1468297184"/>
                    </a:ext>
                  </a:extLst>
                </a:gridCol>
                <a:gridCol w="2093824">
                  <a:extLst>
                    <a:ext uri="{9D8B030D-6E8A-4147-A177-3AD203B41FA5}">
                      <a16:colId xmlns:a16="http://schemas.microsoft.com/office/drawing/2014/main" val="848919306"/>
                    </a:ext>
                  </a:extLst>
                </a:gridCol>
              </a:tblGrid>
              <a:tr h="888533">
                <a:tc>
                  <a:txBody>
                    <a:bodyPr/>
                    <a:lstStyle/>
                    <a:p>
                      <a:pPr algn="ctr"/>
                      <a:r>
                        <a:rPr lang="en-US" sz="1800" dirty="0">
                          <a:latin typeface="+mn-lt"/>
                        </a:rPr>
                        <a:t>Relative Program Strengths </a:t>
                      </a:r>
                    </a:p>
                  </a:txBody>
                  <a:tcPr/>
                </a:tc>
                <a:tc>
                  <a:txBody>
                    <a:bodyPr/>
                    <a:lstStyle/>
                    <a:p>
                      <a:pPr lvl="0" algn="ctr">
                        <a:buNone/>
                      </a:pPr>
                      <a:r>
                        <a:rPr lang="en-US" sz="1800" dirty="0">
                          <a:latin typeface="+mn-lt"/>
                        </a:rPr>
                        <a:t>Growth Opportunities</a:t>
                      </a:r>
                    </a:p>
                  </a:txBody>
                  <a:tcPr/>
                </a:tc>
                <a:extLst>
                  <a:ext uri="{0D108BD9-81ED-4DB2-BD59-A6C34878D82A}">
                    <a16:rowId xmlns:a16="http://schemas.microsoft.com/office/drawing/2014/main" val="3673525508"/>
                  </a:ext>
                </a:extLst>
              </a:tr>
              <a:tr h="3415825">
                <a:tc>
                  <a:txBody>
                    <a:bodyPr/>
                    <a:lstStyle/>
                    <a:p>
                      <a:endParaRPr lang="en-US" dirty="0"/>
                    </a:p>
                  </a:txBody>
                  <a:tcPr>
                    <a:solidFill>
                      <a:schemeClr val="tx2">
                        <a:lumMod val="20000"/>
                        <a:lumOff val="80000"/>
                      </a:schemeClr>
                    </a:solidFill>
                  </a:tcPr>
                </a:tc>
                <a:tc>
                  <a:txBody>
                    <a:bodyPr/>
                    <a:lstStyle/>
                    <a:p>
                      <a:pPr lvl="0">
                        <a:buNone/>
                      </a:pPr>
                      <a:endParaRPr lang="en-US" dirty="0"/>
                    </a:p>
                  </a:txBody>
                  <a:tcPr>
                    <a:solidFill>
                      <a:schemeClr val="tx2">
                        <a:lumMod val="20000"/>
                        <a:lumOff val="80000"/>
                      </a:schemeClr>
                    </a:solidFill>
                  </a:tcPr>
                </a:tc>
                <a:extLst>
                  <a:ext uri="{0D108BD9-81ED-4DB2-BD59-A6C34878D82A}">
                    <a16:rowId xmlns:a16="http://schemas.microsoft.com/office/drawing/2014/main" val="921349258"/>
                  </a:ext>
                </a:extLst>
              </a:tr>
            </a:tbl>
          </a:graphicData>
        </a:graphic>
      </p:graphicFrame>
    </p:spTree>
    <p:extLst>
      <p:ext uri="{BB962C8B-B14F-4D97-AF65-F5344CB8AC3E}">
        <p14:creationId xmlns:p14="http://schemas.microsoft.com/office/powerpoint/2010/main" val="28722135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D3A9E-C821-4854-17A8-9DFE2A104DF0}"/>
              </a:ext>
            </a:extLst>
          </p:cNvPr>
          <p:cNvSpPr>
            <a:spLocks noGrp="1"/>
          </p:cNvSpPr>
          <p:nvPr>
            <p:ph type="title"/>
          </p:nvPr>
        </p:nvSpPr>
        <p:spPr>
          <a:xfrm>
            <a:off x="545014" y="365125"/>
            <a:ext cx="10808786" cy="522000"/>
          </a:xfrm>
        </p:spPr>
        <p:txBody>
          <a:bodyPr>
            <a:normAutofit fontScale="90000"/>
          </a:bodyPr>
          <a:lstStyle/>
          <a:p>
            <a:r>
              <a:rPr lang="en-US" b="1">
                <a:cs typeface="Calibri Light"/>
              </a:rPr>
              <a:t>6.3 Job Performance</a:t>
            </a:r>
            <a:endParaRPr lang="en-US" b="1"/>
          </a:p>
        </p:txBody>
      </p:sp>
      <p:sp>
        <p:nvSpPr>
          <p:cNvPr id="4" name="TextBox 3">
            <a:extLst>
              <a:ext uri="{FF2B5EF4-FFF2-40B4-BE49-F238E27FC236}">
                <a16:creationId xmlns:a16="http://schemas.microsoft.com/office/drawing/2014/main" id="{9A6DBA9E-3B8F-7269-A8D3-253272FB5579}"/>
              </a:ext>
            </a:extLst>
          </p:cNvPr>
          <p:cNvSpPr txBox="1"/>
          <p:nvPr/>
        </p:nvSpPr>
        <p:spPr>
          <a:xfrm>
            <a:off x="545014" y="798646"/>
            <a:ext cx="11101971" cy="10064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50" b="0" i="1" u="none" strike="noStrike" kern="1200" cap="none" spc="0" normalizeH="0" baseline="0" noProof="0" dirty="0">
                <a:ln>
                  <a:noFill/>
                </a:ln>
                <a:solidFill>
                  <a:prstClr val="black">
                    <a:lumMod val="75000"/>
                    <a:lumOff val="25000"/>
                  </a:prstClr>
                </a:solidFill>
                <a:effectLst/>
                <a:uLnTx/>
                <a:uFillTx/>
                <a:latin typeface="Calibri" panose="020F0502020204030204"/>
                <a:ea typeface="+mn-lt"/>
                <a:cs typeface="Calibri" panose="020F0502020204030204"/>
              </a:rPr>
              <a:t>Program graduates placed in leadership positions either meet or exceed district performance expectations, including </a:t>
            </a:r>
            <a:br>
              <a:rPr kumimoji="0" lang="en-US" sz="1650" b="0" i="1" u="none" strike="noStrike" kern="1200" cap="none" spc="0" normalizeH="0" baseline="0" noProof="0" dirty="0">
                <a:ln>
                  <a:noFill/>
                </a:ln>
                <a:solidFill>
                  <a:prstClr val="black">
                    <a:lumMod val="75000"/>
                    <a:lumOff val="25000"/>
                  </a:prstClr>
                </a:solidFill>
                <a:effectLst/>
                <a:uLnTx/>
                <a:uFillTx/>
                <a:latin typeface="Calibri" panose="020F0502020204030204"/>
                <a:ea typeface="+mn-lt"/>
                <a:cs typeface="Calibri" panose="020F0502020204030204"/>
              </a:rPr>
            </a:br>
            <a:r>
              <a:rPr kumimoji="0" lang="en-US" sz="1650" b="0" i="1" u="none" strike="noStrike" kern="1200" cap="none" spc="0" normalizeH="0" baseline="0" noProof="0" dirty="0">
                <a:ln>
                  <a:noFill/>
                </a:ln>
                <a:solidFill>
                  <a:prstClr val="black">
                    <a:lumMod val="75000"/>
                    <a:lumOff val="25000"/>
                  </a:prstClr>
                </a:solidFill>
                <a:effectLst/>
                <a:uLnTx/>
                <a:uFillTx/>
                <a:latin typeface="Calibri" panose="020F0502020204030204"/>
                <a:ea typeface="+mn-lt"/>
                <a:cs typeface="Calibri" panose="020F0502020204030204"/>
              </a:rPr>
              <a:t>expectations for equity-centered leadership, during their induction period. Program faculty regularly review graduate job performance data, disaggregated by graduates’ demographic characteristics (e.g., race, ethnicity, gender), to understand and address patterns and trends. </a:t>
            </a:r>
            <a:endParaRPr kumimoji="0" lang="en-US" sz="1650" b="0" i="1"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525BD6D-2442-26AD-A411-5EE9A5048C56}"/>
              </a:ext>
            </a:extLst>
          </p:cNvPr>
          <p:cNvSpPr txBox="1"/>
          <p:nvPr/>
        </p:nvSpPr>
        <p:spPr>
          <a:xfrm>
            <a:off x="9933418" y="2006914"/>
            <a:ext cx="17663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72C4"/>
                </a:solidFill>
                <a:effectLst/>
                <a:uLnTx/>
                <a:uFillTx/>
                <a:latin typeface="Calibri" panose="020F0502020204030204"/>
                <a:ea typeface="+mn-ea"/>
                <a:cs typeface="Calibri"/>
              </a:rPr>
              <a:t>     Preliminary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72C4"/>
                </a:solidFill>
                <a:effectLst/>
                <a:uLnTx/>
                <a:uFillTx/>
                <a:latin typeface="Calibri" panose="020F0502020204030204"/>
                <a:ea typeface="+mn-ea"/>
                <a:cs typeface="Calibri"/>
              </a:rPr>
              <a:t>         Ratings</a:t>
            </a:r>
          </a:p>
        </p:txBody>
      </p:sp>
      <p:sp>
        <p:nvSpPr>
          <p:cNvPr id="6" name="Rounded Rectangle 5">
            <a:extLst>
              <a:ext uri="{FF2B5EF4-FFF2-40B4-BE49-F238E27FC236}">
                <a16:creationId xmlns:a16="http://schemas.microsoft.com/office/drawing/2014/main" id="{B643132B-5041-F86C-2DAB-70FBAC3A9A15}"/>
              </a:ext>
            </a:extLst>
          </p:cNvPr>
          <p:cNvSpPr/>
          <p:nvPr/>
        </p:nvSpPr>
        <p:spPr>
          <a:xfrm>
            <a:off x="10053802" y="2755007"/>
            <a:ext cx="1645920" cy="1644086"/>
          </a:xfrm>
          <a:prstGeom prst="roundRect">
            <a:avLst/>
          </a:prstGeom>
          <a:solidFill>
            <a:schemeClr val="tx2">
              <a:lumMod val="20000"/>
              <a:lumOff val="80000"/>
            </a:schemeClr>
          </a:solidFill>
          <a:ln/>
        </p:spPr>
        <p:style>
          <a:lnRef idx="1">
            <a:schemeClr val="accent5"/>
          </a:lnRef>
          <a:fillRef idx="2">
            <a:schemeClr val="accent5"/>
          </a:fillRef>
          <a:effectRef idx="1">
            <a:schemeClr val="accent5"/>
          </a:effectRef>
          <a:fontRef idx="minor">
            <a:schemeClr val="dk1"/>
          </a:fontRef>
        </p:style>
        <p:txBody>
          <a:bodyPr lIns="45720" tIns="45720" rIns="4572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Design: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 </a:t>
            </a:r>
          </a:p>
        </p:txBody>
      </p:sp>
      <p:sp>
        <p:nvSpPr>
          <p:cNvPr id="11" name="Rounded Rectangle 10">
            <a:extLst>
              <a:ext uri="{FF2B5EF4-FFF2-40B4-BE49-F238E27FC236}">
                <a16:creationId xmlns:a16="http://schemas.microsoft.com/office/drawing/2014/main" id="{A2F5AC36-EB55-1BB5-FD0D-A50678AEFAC1}"/>
              </a:ext>
            </a:extLst>
          </p:cNvPr>
          <p:cNvSpPr/>
          <p:nvPr/>
        </p:nvSpPr>
        <p:spPr>
          <a:xfrm>
            <a:off x="10053802" y="4575975"/>
            <a:ext cx="1645920" cy="1644085"/>
          </a:xfrm>
          <a:prstGeom prst="roundRect">
            <a:avLst/>
          </a:prstGeom>
          <a:solidFill>
            <a:schemeClr val="tx2">
              <a:lumMod val="20000"/>
              <a:lumOff val="80000"/>
            </a:schemeClr>
          </a:solidFill>
        </p:spPr>
        <p:style>
          <a:lnRef idx="1">
            <a:schemeClr val="accent5"/>
          </a:lnRef>
          <a:fillRef idx="2">
            <a:schemeClr val="accent5"/>
          </a:fillRef>
          <a:effectRef idx="1">
            <a:schemeClr val="accent5"/>
          </a:effectRef>
          <a:fontRef idx="minor">
            <a:schemeClr val="dk1"/>
          </a:fontRef>
        </p:style>
        <p:txBody>
          <a:bodyPr lIns="45720" tIns="45720" rIns="4572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Implementation: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 </a:t>
            </a:r>
          </a:p>
        </p:txBody>
      </p:sp>
      <p:graphicFrame>
        <p:nvGraphicFramePr>
          <p:cNvPr id="7" name="Table 3">
            <a:extLst>
              <a:ext uri="{FF2B5EF4-FFF2-40B4-BE49-F238E27FC236}">
                <a16:creationId xmlns:a16="http://schemas.microsoft.com/office/drawing/2014/main" id="{67E46C23-88CD-0592-2803-09B501708F4C}"/>
              </a:ext>
            </a:extLst>
          </p:cNvPr>
          <p:cNvGraphicFramePr>
            <a:graphicFrameLocks noGrp="1"/>
          </p:cNvGraphicFramePr>
          <p:nvPr>
            <p:extLst>
              <p:ext uri="{D42A27DB-BD31-4B8C-83A1-F6EECF244321}">
                <p14:modId xmlns:p14="http://schemas.microsoft.com/office/powerpoint/2010/main" val="3270868216"/>
              </p:ext>
            </p:extLst>
          </p:nvPr>
        </p:nvGraphicFramePr>
        <p:xfrm>
          <a:off x="545014" y="1915702"/>
          <a:ext cx="4811726" cy="4304358"/>
        </p:xfrm>
        <a:graphic>
          <a:graphicData uri="http://schemas.openxmlformats.org/drawingml/2006/table">
            <a:tbl>
              <a:tblPr firstRow="1" bandRow="1">
                <a:tableStyleId>{5C22544A-7EE6-4342-B048-85BDC9FD1C3A}</a:tableStyleId>
              </a:tblPr>
              <a:tblGrid>
                <a:gridCol w="2405863">
                  <a:extLst>
                    <a:ext uri="{9D8B030D-6E8A-4147-A177-3AD203B41FA5}">
                      <a16:colId xmlns:a16="http://schemas.microsoft.com/office/drawing/2014/main" val="1182033406"/>
                    </a:ext>
                  </a:extLst>
                </a:gridCol>
                <a:gridCol w="2405863">
                  <a:extLst>
                    <a:ext uri="{9D8B030D-6E8A-4147-A177-3AD203B41FA5}">
                      <a16:colId xmlns:a16="http://schemas.microsoft.com/office/drawing/2014/main" val="285368472"/>
                    </a:ext>
                  </a:extLst>
                </a:gridCol>
              </a:tblGrid>
              <a:tr h="888533">
                <a:tc>
                  <a:txBody>
                    <a:bodyPr/>
                    <a:lstStyle/>
                    <a:p>
                      <a:pPr algn="ctr"/>
                      <a:r>
                        <a:rPr lang="en-US" sz="1800" dirty="0">
                          <a:latin typeface="+mn-lt"/>
                        </a:rPr>
                        <a:t>Evidence of Design </a:t>
                      </a:r>
                    </a:p>
                    <a:p>
                      <a:pPr lvl="0" algn="ctr">
                        <a:buNone/>
                      </a:pPr>
                      <a:r>
                        <a:rPr lang="en-US" sz="1450" i="1" dirty="0">
                          <a:latin typeface="+mn-lt"/>
                        </a:rPr>
                        <a:t>(insert links below)</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u="none" strike="noStrike" spc="-70" baseline="0" noProof="0" dirty="0">
                          <a:latin typeface="+mn-lt"/>
                        </a:rPr>
                        <a:t>Implementation Evidence </a:t>
                      </a:r>
                      <a:r>
                        <a:rPr kumimoji="0" lang="en-US" sz="1450" b="1" i="1" u="none" strike="noStrike" kern="1200" cap="none" spc="0" normalizeH="0" baseline="0" noProof="0" dirty="0">
                          <a:ln>
                            <a:noFill/>
                          </a:ln>
                          <a:solidFill>
                            <a:prstClr val="white"/>
                          </a:solidFill>
                          <a:effectLst/>
                          <a:uLnTx/>
                          <a:uFillTx/>
                          <a:latin typeface="+mn-lt"/>
                          <a:ea typeface="+mn-ea"/>
                          <a:cs typeface="+mn-cs"/>
                        </a:rPr>
                        <a:t>(insert links below)</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i="1" spc="-40" baseline="0" dirty="0">
                        <a:latin typeface="+mn-lt"/>
                      </a:endParaRPr>
                    </a:p>
                  </a:txBody>
                  <a:tcPr/>
                </a:tc>
                <a:extLst>
                  <a:ext uri="{0D108BD9-81ED-4DB2-BD59-A6C34878D82A}">
                    <a16:rowId xmlns:a16="http://schemas.microsoft.com/office/drawing/2014/main" val="1744858797"/>
                  </a:ext>
                </a:extLst>
              </a:tr>
              <a:tr h="3415825">
                <a:tc>
                  <a:txBody>
                    <a:bodyPr/>
                    <a:lstStyle/>
                    <a:p>
                      <a:endParaRPr lang="en-US" dirty="0"/>
                    </a:p>
                  </a:txBody>
                  <a:tcPr>
                    <a:solidFill>
                      <a:schemeClr val="tx2">
                        <a:lumMod val="20000"/>
                        <a:lumOff val="80000"/>
                      </a:schemeClr>
                    </a:solidFill>
                  </a:tcPr>
                </a:tc>
                <a:tc>
                  <a:txBody>
                    <a:bodyPr/>
                    <a:lstStyle/>
                    <a:p>
                      <a:endParaRPr lang="en-US" dirty="0"/>
                    </a:p>
                  </a:txBody>
                  <a:tcPr>
                    <a:solidFill>
                      <a:schemeClr val="tx2">
                        <a:lumMod val="20000"/>
                        <a:lumOff val="80000"/>
                      </a:schemeClr>
                    </a:solidFill>
                  </a:tcPr>
                </a:tc>
                <a:extLst>
                  <a:ext uri="{0D108BD9-81ED-4DB2-BD59-A6C34878D82A}">
                    <a16:rowId xmlns:a16="http://schemas.microsoft.com/office/drawing/2014/main" val="3879764665"/>
                  </a:ext>
                </a:extLst>
              </a:tr>
            </a:tbl>
          </a:graphicData>
        </a:graphic>
      </p:graphicFrame>
      <p:graphicFrame>
        <p:nvGraphicFramePr>
          <p:cNvPr id="8" name="Table 7">
            <a:extLst>
              <a:ext uri="{FF2B5EF4-FFF2-40B4-BE49-F238E27FC236}">
                <a16:creationId xmlns:a16="http://schemas.microsoft.com/office/drawing/2014/main" id="{AF1C5233-095F-9AC2-638F-1333E8797830}"/>
              </a:ext>
            </a:extLst>
          </p:cNvPr>
          <p:cNvGraphicFramePr>
            <a:graphicFrameLocks noGrp="1"/>
          </p:cNvGraphicFramePr>
          <p:nvPr>
            <p:extLst>
              <p:ext uri="{D42A27DB-BD31-4B8C-83A1-F6EECF244321}">
                <p14:modId xmlns:p14="http://schemas.microsoft.com/office/powerpoint/2010/main" val="1583519911"/>
              </p:ext>
            </p:extLst>
          </p:nvPr>
        </p:nvGraphicFramePr>
        <p:xfrm>
          <a:off x="5613798" y="1915702"/>
          <a:ext cx="4182945" cy="4304358"/>
        </p:xfrm>
        <a:graphic>
          <a:graphicData uri="http://schemas.openxmlformats.org/drawingml/2006/table">
            <a:tbl>
              <a:tblPr firstRow="1" bandRow="1">
                <a:tableStyleId>{5C22544A-7EE6-4342-B048-85BDC9FD1C3A}</a:tableStyleId>
              </a:tblPr>
              <a:tblGrid>
                <a:gridCol w="2089121">
                  <a:extLst>
                    <a:ext uri="{9D8B030D-6E8A-4147-A177-3AD203B41FA5}">
                      <a16:colId xmlns:a16="http://schemas.microsoft.com/office/drawing/2014/main" val="1468297184"/>
                    </a:ext>
                  </a:extLst>
                </a:gridCol>
                <a:gridCol w="2093824">
                  <a:extLst>
                    <a:ext uri="{9D8B030D-6E8A-4147-A177-3AD203B41FA5}">
                      <a16:colId xmlns:a16="http://schemas.microsoft.com/office/drawing/2014/main" val="848919306"/>
                    </a:ext>
                  </a:extLst>
                </a:gridCol>
              </a:tblGrid>
              <a:tr h="888533">
                <a:tc>
                  <a:txBody>
                    <a:bodyPr/>
                    <a:lstStyle/>
                    <a:p>
                      <a:pPr algn="ctr"/>
                      <a:r>
                        <a:rPr lang="en-US" sz="1800" dirty="0">
                          <a:latin typeface="+mn-lt"/>
                        </a:rPr>
                        <a:t>Relative Program Strengths </a:t>
                      </a:r>
                    </a:p>
                  </a:txBody>
                  <a:tcPr/>
                </a:tc>
                <a:tc>
                  <a:txBody>
                    <a:bodyPr/>
                    <a:lstStyle/>
                    <a:p>
                      <a:pPr lvl="0" algn="ctr">
                        <a:buNone/>
                      </a:pPr>
                      <a:r>
                        <a:rPr lang="en-US" sz="1800" dirty="0">
                          <a:latin typeface="+mn-lt"/>
                        </a:rPr>
                        <a:t>Growth Opportunities</a:t>
                      </a:r>
                    </a:p>
                  </a:txBody>
                  <a:tcPr/>
                </a:tc>
                <a:extLst>
                  <a:ext uri="{0D108BD9-81ED-4DB2-BD59-A6C34878D82A}">
                    <a16:rowId xmlns:a16="http://schemas.microsoft.com/office/drawing/2014/main" val="3673525508"/>
                  </a:ext>
                </a:extLst>
              </a:tr>
              <a:tr h="3415825">
                <a:tc>
                  <a:txBody>
                    <a:bodyPr/>
                    <a:lstStyle/>
                    <a:p>
                      <a:endParaRPr lang="en-US" dirty="0"/>
                    </a:p>
                  </a:txBody>
                  <a:tcPr>
                    <a:solidFill>
                      <a:schemeClr val="tx2">
                        <a:lumMod val="20000"/>
                        <a:lumOff val="80000"/>
                      </a:schemeClr>
                    </a:solidFill>
                  </a:tcPr>
                </a:tc>
                <a:tc>
                  <a:txBody>
                    <a:bodyPr/>
                    <a:lstStyle/>
                    <a:p>
                      <a:pPr lvl="0">
                        <a:buNone/>
                      </a:pPr>
                      <a:endParaRPr lang="en-US" dirty="0"/>
                    </a:p>
                  </a:txBody>
                  <a:tcPr>
                    <a:solidFill>
                      <a:schemeClr val="tx2">
                        <a:lumMod val="20000"/>
                        <a:lumOff val="80000"/>
                      </a:schemeClr>
                    </a:solidFill>
                  </a:tcPr>
                </a:tc>
                <a:extLst>
                  <a:ext uri="{0D108BD9-81ED-4DB2-BD59-A6C34878D82A}">
                    <a16:rowId xmlns:a16="http://schemas.microsoft.com/office/drawing/2014/main" val="921349258"/>
                  </a:ext>
                </a:extLst>
              </a:tr>
            </a:tbl>
          </a:graphicData>
        </a:graphic>
      </p:graphicFrame>
    </p:spTree>
    <p:extLst>
      <p:ext uri="{BB962C8B-B14F-4D97-AF65-F5344CB8AC3E}">
        <p14:creationId xmlns:p14="http://schemas.microsoft.com/office/powerpoint/2010/main" val="40870749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D3A9E-C821-4854-17A8-9DFE2A104DF0}"/>
              </a:ext>
            </a:extLst>
          </p:cNvPr>
          <p:cNvSpPr>
            <a:spLocks noGrp="1"/>
          </p:cNvSpPr>
          <p:nvPr>
            <p:ph type="title"/>
          </p:nvPr>
        </p:nvSpPr>
        <p:spPr>
          <a:xfrm>
            <a:off x="545014" y="365125"/>
            <a:ext cx="10808786" cy="522000"/>
          </a:xfrm>
        </p:spPr>
        <p:txBody>
          <a:bodyPr>
            <a:normAutofit fontScale="90000"/>
          </a:bodyPr>
          <a:lstStyle/>
          <a:p>
            <a:r>
              <a:rPr lang="en-US" b="1">
                <a:cs typeface="Calibri Light"/>
              </a:rPr>
              <a:t>6.4 Continuous Improvement</a:t>
            </a:r>
            <a:endParaRPr lang="en-US" b="1"/>
          </a:p>
        </p:txBody>
      </p:sp>
      <p:sp>
        <p:nvSpPr>
          <p:cNvPr id="4" name="TextBox 3">
            <a:extLst>
              <a:ext uri="{FF2B5EF4-FFF2-40B4-BE49-F238E27FC236}">
                <a16:creationId xmlns:a16="http://schemas.microsoft.com/office/drawing/2014/main" id="{9A6DBA9E-3B8F-7269-A8D3-253272FB5579}"/>
              </a:ext>
            </a:extLst>
          </p:cNvPr>
          <p:cNvSpPr txBox="1"/>
          <p:nvPr/>
        </p:nvSpPr>
        <p:spPr>
          <a:xfrm>
            <a:off x="545014" y="814865"/>
            <a:ext cx="11101971" cy="10341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sz="1700" i="1" dirty="0">
                <a:solidFill>
                  <a:srgbClr val="000000"/>
                </a:solidFill>
                <a:effectLst/>
                <a:latin typeface="Calibri" panose="020F0502020204030204" pitchFamily="34" charset="0"/>
                <a:ea typeface="Arial" panose="020B0604020202020204" pitchFamily="34" charset="0"/>
              </a:rPr>
              <a:t>Program faculty regularly and consistently engage in cycles of program-level </a:t>
            </a:r>
            <a:r>
              <a:rPr lang="en-US" sz="1700" i="1" dirty="0">
                <a:effectLst/>
                <a:latin typeface="Calibri" panose="020F0502020204030204" pitchFamily="34" charset="0"/>
                <a:ea typeface="Arial" panose="020B0604020202020204" pitchFamily="34" charset="0"/>
              </a:rPr>
              <a:t>continuous improvement,</a:t>
            </a:r>
            <a:r>
              <a:rPr lang="en-US" sz="1700" i="1" dirty="0">
                <a:solidFill>
                  <a:srgbClr val="000000"/>
                </a:solidFill>
                <a:effectLst/>
                <a:latin typeface="Calibri" panose="020F0502020204030204" pitchFamily="34" charset="0"/>
                <a:ea typeface="Arial" panose="020B0604020202020204" pitchFamily="34" charset="0"/>
              </a:rPr>
              <a:t> drawing on multiple sources of data (e.g., candidate or graduate surveys, candidates’ clinical evaluations, course evaluations, etc.) to identify areas for program improvement. Systems and structures are in place for collecting, housing, and analyzing data and for collaboratively generating, implementing, and assessing related plans for program improvement.</a:t>
            </a:r>
            <a:r>
              <a:rPr lang="en-US" sz="1700" i="1" dirty="0">
                <a:effectLst/>
              </a:rPr>
              <a:t> </a:t>
            </a:r>
            <a:endParaRPr kumimoji="0" lang="en-US" sz="1700" b="0" i="1"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525BD6D-2442-26AD-A411-5EE9A5048C56}"/>
              </a:ext>
            </a:extLst>
          </p:cNvPr>
          <p:cNvSpPr txBox="1"/>
          <p:nvPr/>
        </p:nvSpPr>
        <p:spPr>
          <a:xfrm>
            <a:off x="9933418" y="2006914"/>
            <a:ext cx="17663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72C4"/>
                </a:solidFill>
                <a:effectLst/>
                <a:uLnTx/>
                <a:uFillTx/>
                <a:latin typeface="Calibri" panose="020F0502020204030204"/>
                <a:ea typeface="+mn-ea"/>
                <a:cs typeface="Calibri"/>
              </a:rPr>
              <a:t>     Preliminary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72C4"/>
                </a:solidFill>
                <a:effectLst/>
                <a:uLnTx/>
                <a:uFillTx/>
                <a:latin typeface="Calibri" panose="020F0502020204030204"/>
                <a:ea typeface="+mn-ea"/>
                <a:cs typeface="Calibri"/>
              </a:rPr>
              <a:t>         Ratings</a:t>
            </a:r>
          </a:p>
        </p:txBody>
      </p:sp>
      <p:sp>
        <p:nvSpPr>
          <p:cNvPr id="6" name="Rounded Rectangle 5">
            <a:extLst>
              <a:ext uri="{FF2B5EF4-FFF2-40B4-BE49-F238E27FC236}">
                <a16:creationId xmlns:a16="http://schemas.microsoft.com/office/drawing/2014/main" id="{B643132B-5041-F86C-2DAB-70FBAC3A9A15}"/>
              </a:ext>
            </a:extLst>
          </p:cNvPr>
          <p:cNvSpPr/>
          <p:nvPr/>
        </p:nvSpPr>
        <p:spPr>
          <a:xfrm>
            <a:off x="10053802" y="2755007"/>
            <a:ext cx="1645920" cy="1644086"/>
          </a:xfrm>
          <a:prstGeom prst="roundRect">
            <a:avLst/>
          </a:prstGeom>
          <a:solidFill>
            <a:schemeClr val="tx2">
              <a:lumMod val="20000"/>
              <a:lumOff val="80000"/>
            </a:schemeClr>
          </a:solidFill>
          <a:ln/>
        </p:spPr>
        <p:style>
          <a:lnRef idx="1">
            <a:schemeClr val="accent5"/>
          </a:lnRef>
          <a:fillRef idx="2">
            <a:schemeClr val="accent5"/>
          </a:fillRef>
          <a:effectRef idx="1">
            <a:schemeClr val="accent5"/>
          </a:effectRef>
          <a:fontRef idx="minor">
            <a:schemeClr val="dk1"/>
          </a:fontRef>
        </p:style>
        <p:txBody>
          <a:bodyPr lIns="45720" tIns="45720" rIns="4572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Design: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 </a:t>
            </a:r>
          </a:p>
        </p:txBody>
      </p:sp>
      <p:sp>
        <p:nvSpPr>
          <p:cNvPr id="11" name="Rounded Rectangle 10">
            <a:extLst>
              <a:ext uri="{FF2B5EF4-FFF2-40B4-BE49-F238E27FC236}">
                <a16:creationId xmlns:a16="http://schemas.microsoft.com/office/drawing/2014/main" id="{A2F5AC36-EB55-1BB5-FD0D-A50678AEFAC1}"/>
              </a:ext>
            </a:extLst>
          </p:cNvPr>
          <p:cNvSpPr/>
          <p:nvPr/>
        </p:nvSpPr>
        <p:spPr>
          <a:xfrm>
            <a:off x="10053802" y="4575975"/>
            <a:ext cx="1645920" cy="1644085"/>
          </a:xfrm>
          <a:prstGeom prst="roundRect">
            <a:avLst/>
          </a:prstGeom>
          <a:solidFill>
            <a:schemeClr val="tx2">
              <a:lumMod val="20000"/>
              <a:lumOff val="80000"/>
            </a:schemeClr>
          </a:solidFill>
        </p:spPr>
        <p:style>
          <a:lnRef idx="1">
            <a:schemeClr val="accent5"/>
          </a:lnRef>
          <a:fillRef idx="2">
            <a:schemeClr val="accent5"/>
          </a:fillRef>
          <a:effectRef idx="1">
            <a:schemeClr val="accent5"/>
          </a:effectRef>
          <a:fontRef idx="minor">
            <a:schemeClr val="dk1"/>
          </a:fontRef>
        </p:style>
        <p:txBody>
          <a:bodyPr lIns="45720" tIns="45720" rIns="4572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Implementation: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 </a:t>
            </a:r>
          </a:p>
        </p:txBody>
      </p:sp>
      <p:graphicFrame>
        <p:nvGraphicFramePr>
          <p:cNvPr id="7" name="Table 3">
            <a:extLst>
              <a:ext uri="{FF2B5EF4-FFF2-40B4-BE49-F238E27FC236}">
                <a16:creationId xmlns:a16="http://schemas.microsoft.com/office/drawing/2014/main" id="{AA7F2B76-955A-42D4-D8E3-4EAA88D255DB}"/>
              </a:ext>
            </a:extLst>
          </p:cNvPr>
          <p:cNvGraphicFramePr>
            <a:graphicFrameLocks noGrp="1"/>
          </p:cNvGraphicFramePr>
          <p:nvPr>
            <p:extLst>
              <p:ext uri="{D42A27DB-BD31-4B8C-83A1-F6EECF244321}">
                <p14:modId xmlns:p14="http://schemas.microsoft.com/office/powerpoint/2010/main" val="3270868216"/>
              </p:ext>
            </p:extLst>
          </p:nvPr>
        </p:nvGraphicFramePr>
        <p:xfrm>
          <a:off x="545014" y="1915702"/>
          <a:ext cx="4811726" cy="4304358"/>
        </p:xfrm>
        <a:graphic>
          <a:graphicData uri="http://schemas.openxmlformats.org/drawingml/2006/table">
            <a:tbl>
              <a:tblPr firstRow="1" bandRow="1">
                <a:tableStyleId>{5C22544A-7EE6-4342-B048-85BDC9FD1C3A}</a:tableStyleId>
              </a:tblPr>
              <a:tblGrid>
                <a:gridCol w="2405863">
                  <a:extLst>
                    <a:ext uri="{9D8B030D-6E8A-4147-A177-3AD203B41FA5}">
                      <a16:colId xmlns:a16="http://schemas.microsoft.com/office/drawing/2014/main" val="1182033406"/>
                    </a:ext>
                  </a:extLst>
                </a:gridCol>
                <a:gridCol w="2405863">
                  <a:extLst>
                    <a:ext uri="{9D8B030D-6E8A-4147-A177-3AD203B41FA5}">
                      <a16:colId xmlns:a16="http://schemas.microsoft.com/office/drawing/2014/main" val="285368472"/>
                    </a:ext>
                  </a:extLst>
                </a:gridCol>
              </a:tblGrid>
              <a:tr h="888533">
                <a:tc>
                  <a:txBody>
                    <a:bodyPr/>
                    <a:lstStyle/>
                    <a:p>
                      <a:pPr algn="ctr"/>
                      <a:r>
                        <a:rPr lang="en-US" sz="1800" dirty="0">
                          <a:latin typeface="+mn-lt"/>
                        </a:rPr>
                        <a:t>Evidence of Design </a:t>
                      </a:r>
                    </a:p>
                    <a:p>
                      <a:pPr lvl="0" algn="ctr">
                        <a:buNone/>
                      </a:pPr>
                      <a:r>
                        <a:rPr lang="en-US" sz="1450" i="1" dirty="0">
                          <a:latin typeface="+mn-lt"/>
                        </a:rPr>
                        <a:t>(insert links below)</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u="none" strike="noStrike" spc="-70" baseline="0" noProof="0" dirty="0">
                          <a:latin typeface="+mn-lt"/>
                        </a:rPr>
                        <a:t>Implementation Evidence </a:t>
                      </a:r>
                      <a:r>
                        <a:rPr kumimoji="0" lang="en-US" sz="1450" b="1" i="1" u="none" strike="noStrike" kern="1200" cap="none" spc="0" normalizeH="0" baseline="0" noProof="0" dirty="0">
                          <a:ln>
                            <a:noFill/>
                          </a:ln>
                          <a:solidFill>
                            <a:prstClr val="white"/>
                          </a:solidFill>
                          <a:effectLst/>
                          <a:uLnTx/>
                          <a:uFillTx/>
                          <a:latin typeface="+mn-lt"/>
                          <a:ea typeface="+mn-ea"/>
                          <a:cs typeface="+mn-cs"/>
                        </a:rPr>
                        <a:t>(insert links below)</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i="1" spc="-40" baseline="0" dirty="0">
                        <a:latin typeface="+mn-lt"/>
                      </a:endParaRPr>
                    </a:p>
                  </a:txBody>
                  <a:tcPr/>
                </a:tc>
                <a:extLst>
                  <a:ext uri="{0D108BD9-81ED-4DB2-BD59-A6C34878D82A}">
                    <a16:rowId xmlns:a16="http://schemas.microsoft.com/office/drawing/2014/main" val="1744858797"/>
                  </a:ext>
                </a:extLst>
              </a:tr>
              <a:tr h="3415825">
                <a:tc>
                  <a:txBody>
                    <a:bodyPr/>
                    <a:lstStyle/>
                    <a:p>
                      <a:endParaRPr lang="en-US" dirty="0"/>
                    </a:p>
                  </a:txBody>
                  <a:tcPr>
                    <a:solidFill>
                      <a:schemeClr val="tx2">
                        <a:lumMod val="20000"/>
                        <a:lumOff val="80000"/>
                      </a:schemeClr>
                    </a:solidFill>
                  </a:tcPr>
                </a:tc>
                <a:tc>
                  <a:txBody>
                    <a:bodyPr/>
                    <a:lstStyle/>
                    <a:p>
                      <a:endParaRPr lang="en-US" dirty="0"/>
                    </a:p>
                  </a:txBody>
                  <a:tcPr>
                    <a:solidFill>
                      <a:schemeClr val="tx2">
                        <a:lumMod val="20000"/>
                        <a:lumOff val="80000"/>
                      </a:schemeClr>
                    </a:solidFill>
                  </a:tcPr>
                </a:tc>
                <a:extLst>
                  <a:ext uri="{0D108BD9-81ED-4DB2-BD59-A6C34878D82A}">
                    <a16:rowId xmlns:a16="http://schemas.microsoft.com/office/drawing/2014/main" val="3879764665"/>
                  </a:ext>
                </a:extLst>
              </a:tr>
            </a:tbl>
          </a:graphicData>
        </a:graphic>
      </p:graphicFrame>
      <p:graphicFrame>
        <p:nvGraphicFramePr>
          <p:cNvPr id="8" name="Table 7">
            <a:extLst>
              <a:ext uri="{FF2B5EF4-FFF2-40B4-BE49-F238E27FC236}">
                <a16:creationId xmlns:a16="http://schemas.microsoft.com/office/drawing/2014/main" id="{111C44FB-263E-71F8-C289-251A02DD81AE}"/>
              </a:ext>
            </a:extLst>
          </p:cNvPr>
          <p:cNvGraphicFramePr>
            <a:graphicFrameLocks noGrp="1"/>
          </p:cNvGraphicFramePr>
          <p:nvPr>
            <p:extLst>
              <p:ext uri="{D42A27DB-BD31-4B8C-83A1-F6EECF244321}">
                <p14:modId xmlns:p14="http://schemas.microsoft.com/office/powerpoint/2010/main" val="1583519911"/>
              </p:ext>
            </p:extLst>
          </p:nvPr>
        </p:nvGraphicFramePr>
        <p:xfrm>
          <a:off x="5613798" y="1915702"/>
          <a:ext cx="4182945" cy="4304358"/>
        </p:xfrm>
        <a:graphic>
          <a:graphicData uri="http://schemas.openxmlformats.org/drawingml/2006/table">
            <a:tbl>
              <a:tblPr firstRow="1" bandRow="1">
                <a:tableStyleId>{5C22544A-7EE6-4342-B048-85BDC9FD1C3A}</a:tableStyleId>
              </a:tblPr>
              <a:tblGrid>
                <a:gridCol w="2089121">
                  <a:extLst>
                    <a:ext uri="{9D8B030D-6E8A-4147-A177-3AD203B41FA5}">
                      <a16:colId xmlns:a16="http://schemas.microsoft.com/office/drawing/2014/main" val="1468297184"/>
                    </a:ext>
                  </a:extLst>
                </a:gridCol>
                <a:gridCol w="2093824">
                  <a:extLst>
                    <a:ext uri="{9D8B030D-6E8A-4147-A177-3AD203B41FA5}">
                      <a16:colId xmlns:a16="http://schemas.microsoft.com/office/drawing/2014/main" val="848919306"/>
                    </a:ext>
                  </a:extLst>
                </a:gridCol>
              </a:tblGrid>
              <a:tr h="888533">
                <a:tc>
                  <a:txBody>
                    <a:bodyPr/>
                    <a:lstStyle/>
                    <a:p>
                      <a:pPr algn="ctr"/>
                      <a:r>
                        <a:rPr lang="en-US" sz="1800" dirty="0">
                          <a:latin typeface="+mn-lt"/>
                        </a:rPr>
                        <a:t>Relative Program Strengths </a:t>
                      </a:r>
                    </a:p>
                  </a:txBody>
                  <a:tcPr/>
                </a:tc>
                <a:tc>
                  <a:txBody>
                    <a:bodyPr/>
                    <a:lstStyle/>
                    <a:p>
                      <a:pPr lvl="0" algn="ctr">
                        <a:buNone/>
                      </a:pPr>
                      <a:r>
                        <a:rPr lang="en-US" sz="1800" dirty="0">
                          <a:latin typeface="+mn-lt"/>
                        </a:rPr>
                        <a:t>Growth Opportunities</a:t>
                      </a:r>
                    </a:p>
                  </a:txBody>
                  <a:tcPr/>
                </a:tc>
                <a:extLst>
                  <a:ext uri="{0D108BD9-81ED-4DB2-BD59-A6C34878D82A}">
                    <a16:rowId xmlns:a16="http://schemas.microsoft.com/office/drawing/2014/main" val="3673525508"/>
                  </a:ext>
                </a:extLst>
              </a:tr>
              <a:tr h="3415825">
                <a:tc>
                  <a:txBody>
                    <a:bodyPr/>
                    <a:lstStyle/>
                    <a:p>
                      <a:endParaRPr lang="en-US" dirty="0"/>
                    </a:p>
                  </a:txBody>
                  <a:tcPr>
                    <a:solidFill>
                      <a:schemeClr val="tx2">
                        <a:lumMod val="20000"/>
                        <a:lumOff val="80000"/>
                      </a:schemeClr>
                    </a:solidFill>
                  </a:tcPr>
                </a:tc>
                <a:tc>
                  <a:txBody>
                    <a:bodyPr/>
                    <a:lstStyle/>
                    <a:p>
                      <a:pPr lvl="0">
                        <a:buNone/>
                      </a:pPr>
                      <a:endParaRPr lang="en-US" dirty="0"/>
                    </a:p>
                  </a:txBody>
                  <a:tcPr>
                    <a:solidFill>
                      <a:schemeClr val="tx2">
                        <a:lumMod val="20000"/>
                        <a:lumOff val="80000"/>
                      </a:schemeClr>
                    </a:solidFill>
                  </a:tcPr>
                </a:tc>
                <a:extLst>
                  <a:ext uri="{0D108BD9-81ED-4DB2-BD59-A6C34878D82A}">
                    <a16:rowId xmlns:a16="http://schemas.microsoft.com/office/drawing/2014/main" val="921349258"/>
                  </a:ext>
                </a:extLst>
              </a:tr>
            </a:tbl>
          </a:graphicData>
        </a:graphic>
      </p:graphicFrame>
    </p:spTree>
    <p:extLst>
      <p:ext uri="{BB962C8B-B14F-4D97-AF65-F5344CB8AC3E}">
        <p14:creationId xmlns:p14="http://schemas.microsoft.com/office/powerpoint/2010/main" val="42257149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D3A9E-C821-4854-17A8-9DFE2A104DF0}"/>
              </a:ext>
            </a:extLst>
          </p:cNvPr>
          <p:cNvSpPr>
            <a:spLocks noGrp="1"/>
          </p:cNvSpPr>
          <p:nvPr>
            <p:ph type="title"/>
          </p:nvPr>
        </p:nvSpPr>
        <p:spPr>
          <a:xfrm>
            <a:off x="545014" y="365125"/>
            <a:ext cx="10808786" cy="522000"/>
          </a:xfrm>
        </p:spPr>
        <p:txBody>
          <a:bodyPr>
            <a:normAutofit fontScale="90000"/>
          </a:bodyPr>
          <a:lstStyle/>
          <a:p>
            <a:r>
              <a:rPr lang="en-US" b="1" dirty="0">
                <a:cs typeface="Calibri Light"/>
              </a:rPr>
              <a:t>6.5 Leadership Context</a:t>
            </a:r>
            <a:endParaRPr lang="en-US" b="1" dirty="0"/>
          </a:p>
        </p:txBody>
      </p:sp>
      <p:sp>
        <p:nvSpPr>
          <p:cNvPr id="4" name="TextBox 3">
            <a:extLst>
              <a:ext uri="{FF2B5EF4-FFF2-40B4-BE49-F238E27FC236}">
                <a16:creationId xmlns:a16="http://schemas.microsoft.com/office/drawing/2014/main" id="{9A6DBA9E-3B8F-7269-A8D3-253272FB5579}"/>
              </a:ext>
            </a:extLst>
          </p:cNvPr>
          <p:cNvSpPr txBox="1"/>
          <p:nvPr/>
        </p:nvSpPr>
        <p:spPr>
          <a:xfrm>
            <a:off x="545014" y="885145"/>
            <a:ext cx="1110197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solidFill>
                  <a:srgbClr val="000000"/>
                </a:solidFill>
                <a:effectLst/>
                <a:latin typeface="Calibri" panose="020F0502020204030204" pitchFamily="34" charset="0"/>
                <a:ea typeface="Arial" panose="020B0604020202020204" pitchFamily="34" charset="0"/>
              </a:rPr>
              <a:t>Program faculty regularly seek feedback from district partners regarding district needs, </a:t>
            </a:r>
            <a:r>
              <a:rPr lang="en-US" i="1" dirty="0">
                <a:effectLst/>
                <a:latin typeface="Calibri" panose="020F0502020204030204" pitchFamily="34" charset="0"/>
                <a:ea typeface="Arial" panose="020B0604020202020204" pitchFamily="34" charset="0"/>
              </a:rPr>
              <a:t>local context,</a:t>
            </a:r>
            <a:r>
              <a:rPr lang="en-US" i="1" dirty="0">
                <a:solidFill>
                  <a:srgbClr val="000000"/>
                </a:solidFill>
                <a:effectLst/>
                <a:latin typeface="Calibri" panose="020F0502020204030204" pitchFamily="34" charset="0"/>
                <a:ea typeface="Arial" panose="020B0604020202020204" pitchFamily="34" charset="0"/>
              </a:rPr>
              <a:t> and graduate performance and adjust relevant aspects of the program in response.</a:t>
            </a:r>
            <a:r>
              <a:rPr lang="en-US" i="1" dirty="0">
                <a:effectLst/>
              </a:rPr>
              <a:t> </a:t>
            </a:r>
            <a:endParaRPr kumimoji="0" lang="en-US" b="0" i="1"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525BD6D-2442-26AD-A411-5EE9A5048C56}"/>
              </a:ext>
            </a:extLst>
          </p:cNvPr>
          <p:cNvSpPr txBox="1"/>
          <p:nvPr/>
        </p:nvSpPr>
        <p:spPr>
          <a:xfrm>
            <a:off x="9933418" y="2006914"/>
            <a:ext cx="17663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72C4"/>
                </a:solidFill>
                <a:effectLst/>
                <a:uLnTx/>
                <a:uFillTx/>
                <a:latin typeface="Calibri" panose="020F0502020204030204"/>
                <a:ea typeface="+mn-ea"/>
                <a:cs typeface="Calibri"/>
              </a:rPr>
              <a:t>     Preliminary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72C4"/>
                </a:solidFill>
                <a:effectLst/>
                <a:uLnTx/>
                <a:uFillTx/>
                <a:latin typeface="Calibri" panose="020F0502020204030204"/>
                <a:ea typeface="+mn-ea"/>
                <a:cs typeface="Calibri"/>
              </a:rPr>
              <a:t>         Ratings</a:t>
            </a:r>
          </a:p>
        </p:txBody>
      </p:sp>
      <p:sp>
        <p:nvSpPr>
          <p:cNvPr id="6" name="Rounded Rectangle 5">
            <a:extLst>
              <a:ext uri="{FF2B5EF4-FFF2-40B4-BE49-F238E27FC236}">
                <a16:creationId xmlns:a16="http://schemas.microsoft.com/office/drawing/2014/main" id="{B643132B-5041-F86C-2DAB-70FBAC3A9A15}"/>
              </a:ext>
            </a:extLst>
          </p:cNvPr>
          <p:cNvSpPr/>
          <p:nvPr/>
        </p:nvSpPr>
        <p:spPr>
          <a:xfrm>
            <a:off x="10053802" y="2755007"/>
            <a:ext cx="1645920" cy="1644086"/>
          </a:xfrm>
          <a:prstGeom prst="roundRect">
            <a:avLst/>
          </a:prstGeom>
          <a:solidFill>
            <a:schemeClr val="tx2">
              <a:lumMod val="20000"/>
              <a:lumOff val="80000"/>
            </a:schemeClr>
          </a:solidFill>
          <a:ln/>
        </p:spPr>
        <p:style>
          <a:lnRef idx="1">
            <a:schemeClr val="accent5"/>
          </a:lnRef>
          <a:fillRef idx="2">
            <a:schemeClr val="accent5"/>
          </a:fillRef>
          <a:effectRef idx="1">
            <a:schemeClr val="accent5"/>
          </a:effectRef>
          <a:fontRef idx="minor">
            <a:schemeClr val="dk1"/>
          </a:fontRef>
        </p:style>
        <p:txBody>
          <a:bodyPr lIns="45720" tIns="45720" rIns="4572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Design: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 </a:t>
            </a:r>
          </a:p>
        </p:txBody>
      </p:sp>
      <p:sp>
        <p:nvSpPr>
          <p:cNvPr id="11" name="Rounded Rectangle 10">
            <a:extLst>
              <a:ext uri="{FF2B5EF4-FFF2-40B4-BE49-F238E27FC236}">
                <a16:creationId xmlns:a16="http://schemas.microsoft.com/office/drawing/2014/main" id="{A2F5AC36-EB55-1BB5-FD0D-A50678AEFAC1}"/>
              </a:ext>
            </a:extLst>
          </p:cNvPr>
          <p:cNvSpPr/>
          <p:nvPr/>
        </p:nvSpPr>
        <p:spPr>
          <a:xfrm>
            <a:off x="10053802" y="4575975"/>
            <a:ext cx="1645920" cy="1644085"/>
          </a:xfrm>
          <a:prstGeom prst="roundRect">
            <a:avLst/>
          </a:prstGeom>
          <a:solidFill>
            <a:schemeClr val="tx2">
              <a:lumMod val="20000"/>
              <a:lumOff val="80000"/>
            </a:schemeClr>
          </a:solidFill>
        </p:spPr>
        <p:style>
          <a:lnRef idx="1">
            <a:schemeClr val="accent5"/>
          </a:lnRef>
          <a:fillRef idx="2">
            <a:schemeClr val="accent5"/>
          </a:fillRef>
          <a:effectRef idx="1">
            <a:schemeClr val="accent5"/>
          </a:effectRef>
          <a:fontRef idx="minor">
            <a:schemeClr val="dk1"/>
          </a:fontRef>
        </p:style>
        <p:txBody>
          <a:bodyPr lIns="45720" tIns="45720" rIns="4572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Implementation: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a:ln>
                  <a:noFill/>
                </a:ln>
                <a:solidFill>
                  <a:prstClr val="black"/>
                </a:solidFill>
                <a:effectLst/>
                <a:uLnTx/>
                <a:uFillTx/>
                <a:latin typeface="Calibri" panose="020F0502020204030204"/>
                <a:ea typeface="+mn-ea"/>
                <a:cs typeface="+mn-cs"/>
              </a:rPr>
              <a:t> </a:t>
            </a:r>
          </a:p>
        </p:txBody>
      </p:sp>
      <p:graphicFrame>
        <p:nvGraphicFramePr>
          <p:cNvPr id="7" name="Table 3">
            <a:extLst>
              <a:ext uri="{FF2B5EF4-FFF2-40B4-BE49-F238E27FC236}">
                <a16:creationId xmlns:a16="http://schemas.microsoft.com/office/drawing/2014/main" id="{922E0DA7-2079-F175-EE12-81C9E0AC1A47}"/>
              </a:ext>
            </a:extLst>
          </p:cNvPr>
          <p:cNvGraphicFramePr>
            <a:graphicFrameLocks noGrp="1"/>
          </p:cNvGraphicFramePr>
          <p:nvPr>
            <p:extLst>
              <p:ext uri="{D42A27DB-BD31-4B8C-83A1-F6EECF244321}">
                <p14:modId xmlns:p14="http://schemas.microsoft.com/office/powerpoint/2010/main" val="3270868216"/>
              </p:ext>
            </p:extLst>
          </p:nvPr>
        </p:nvGraphicFramePr>
        <p:xfrm>
          <a:off x="545014" y="1915702"/>
          <a:ext cx="4811726" cy="4304358"/>
        </p:xfrm>
        <a:graphic>
          <a:graphicData uri="http://schemas.openxmlformats.org/drawingml/2006/table">
            <a:tbl>
              <a:tblPr firstRow="1" bandRow="1">
                <a:tableStyleId>{5C22544A-7EE6-4342-B048-85BDC9FD1C3A}</a:tableStyleId>
              </a:tblPr>
              <a:tblGrid>
                <a:gridCol w="2405863">
                  <a:extLst>
                    <a:ext uri="{9D8B030D-6E8A-4147-A177-3AD203B41FA5}">
                      <a16:colId xmlns:a16="http://schemas.microsoft.com/office/drawing/2014/main" val="1182033406"/>
                    </a:ext>
                  </a:extLst>
                </a:gridCol>
                <a:gridCol w="2405863">
                  <a:extLst>
                    <a:ext uri="{9D8B030D-6E8A-4147-A177-3AD203B41FA5}">
                      <a16:colId xmlns:a16="http://schemas.microsoft.com/office/drawing/2014/main" val="285368472"/>
                    </a:ext>
                  </a:extLst>
                </a:gridCol>
              </a:tblGrid>
              <a:tr h="888533">
                <a:tc>
                  <a:txBody>
                    <a:bodyPr/>
                    <a:lstStyle/>
                    <a:p>
                      <a:pPr algn="ctr"/>
                      <a:r>
                        <a:rPr lang="en-US" sz="1800" dirty="0">
                          <a:latin typeface="+mn-lt"/>
                        </a:rPr>
                        <a:t>Evidence of Design </a:t>
                      </a:r>
                    </a:p>
                    <a:p>
                      <a:pPr lvl="0" algn="ctr">
                        <a:buNone/>
                      </a:pPr>
                      <a:r>
                        <a:rPr lang="en-US" sz="1450" i="1" dirty="0">
                          <a:latin typeface="+mn-lt"/>
                        </a:rPr>
                        <a:t>(insert links below)</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u="none" strike="noStrike" spc="-70" baseline="0" noProof="0" dirty="0">
                          <a:latin typeface="+mn-lt"/>
                        </a:rPr>
                        <a:t>Implementation Evidence </a:t>
                      </a:r>
                      <a:r>
                        <a:rPr kumimoji="0" lang="en-US" sz="1450" b="1" i="1" u="none" strike="noStrike" kern="1200" cap="none" spc="0" normalizeH="0" baseline="0" noProof="0" dirty="0">
                          <a:ln>
                            <a:noFill/>
                          </a:ln>
                          <a:solidFill>
                            <a:prstClr val="white"/>
                          </a:solidFill>
                          <a:effectLst/>
                          <a:uLnTx/>
                          <a:uFillTx/>
                          <a:latin typeface="+mn-lt"/>
                          <a:ea typeface="+mn-ea"/>
                          <a:cs typeface="+mn-cs"/>
                        </a:rPr>
                        <a:t>(insert links below)</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i="1" spc="-40" baseline="0" dirty="0">
                        <a:latin typeface="+mn-lt"/>
                      </a:endParaRPr>
                    </a:p>
                  </a:txBody>
                  <a:tcPr/>
                </a:tc>
                <a:extLst>
                  <a:ext uri="{0D108BD9-81ED-4DB2-BD59-A6C34878D82A}">
                    <a16:rowId xmlns:a16="http://schemas.microsoft.com/office/drawing/2014/main" val="1744858797"/>
                  </a:ext>
                </a:extLst>
              </a:tr>
              <a:tr h="3415825">
                <a:tc>
                  <a:txBody>
                    <a:bodyPr/>
                    <a:lstStyle/>
                    <a:p>
                      <a:endParaRPr lang="en-US" dirty="0"/>
                    </a:p>
                  </a:txBody>
                  <a:tcPr>
                    <a:solidFill>
                      <a:schemeClr val="tx2">
                        <a:lumMod val="20000"/>
                        <a:lumOff val="80000"/>
                      </a:schemeClr>
                    </a:solidFill>
                  </a:tcPr>
                </a:tc>
                <a:tc>
                  <a:txBody>
                    <a:bodyPr/>
                    <a:lstStyle/>
                    <a:p>
                      <a:endParaRPr lang="en-US" dirty="0"/>
                    </a:p>
                  </a:txBody>
                  <a:tcPr>
                    <a:solidFill>
                      <a:schemeClr val="tx2">
                        <a:lumMod val="20000"/>
                        <a:lumOff val="80000"/>
                      </a:schemeClr>
                    </a:solidFill>
                  </a:tcPr>
                </a:tc>
                <a:extLst>
                  <a:ext uri="{0D108BD9-81ED-4DB2-BD59-A6C34878D82A}">
                    <a16:rowId xmlns:a16="http://schemas.microsoft.com/office/drawing/2014/main" val="3879764665"/>
                  </a:ext>
                </a:extLst>
              </a:tr>
            </a:tbl>
          </a:graphicData>
        </a:graphic>
      </p:graphicFrame>
      <p:graphicFrame>
        <p:nvGraphicFramePr>
          <p:cNvPr id="8" name="Table 7">
            <a:extLst>
              <a:ext uri="{FF2B5EF4-FFF2-40B4-BE49-F238E27FC236}">
                <a16:creationId xmlns:a16="http://schemas.microsoft.com/office/drawing/2014/main" id="{9D318D61-17E5-38A6-A1FA-CDE6B37F426B}"/>
              </a:ext>
            </a:extLst>
          </p:cNvPr>
          <p:cNvGraphicFramePr>
            <a:graphicFrameLocks noGrp="1"/>
          </p:cNvGraphicFramePr>
          <p:nvPr>
            <p:extLst>
              <p:ext uri="{D42A27DB-BD31-4B8C-83A1-F6EECF244321}">
                <p14:modId xmlns:p14="http://schemas.microsoft.com/office/powerpoint/2010/main" val="1583519911"/>
              </p:ext>
            </p:extLst>
          </p:nvPr>
        </p:nvGraphicFramePr>
        <p:xfrm>
          <a:off x="5613798" y="1915702"/>
          <a:ext cx="4182945" cy="4304358"/>
        </p:xfrm>
        <a:graphic>
          <a:graphicData uri="http://schemas.openxmlformats.org/drawingml/2006/table">
            <a:tbl>
              <a:tblPr firstRow="1" bandRow="1">
                <a:tableStyleId>{5C22544A-7EE6-4342-B048-85BDC9FD1C3A}</a:tableStyleId>
              </a:tblPr>
              <a:tblGrid>
                <a:gridCol w="2089121">
                  <a:extLst>
                    <a:ext uri="{9D8B030D-6E8A-4147-A177-3AD203B41FA5}">
                      <a16:colId xmlns:a16="http://schemas.microsoft.com/office/drawing/2014/main" val="1468297184"/>
                    </a:ext>
                  </a:extLst>
                </a:gridCol>
                <a:gridCol w="2093824">
                  <a:extLst>
                    <a:ext uri="{9D8B030D-6E8A-4147-A177-3AD203B41FA5}">
                      <a16:colId xmlns:a16="http://schemas.microsoft.com/office/drawing/2014/main" val="848919306"/>
                    </a:ext>
                  </a:extLst>
                </a:gridCol>
              </a:tblGrid>
              <a:tr h="888533">
                <a:tc>
                  <a:txBody>
                    <a:bodyPr/>
                    <a:lstStyle/>
                    <a:p>
                      <a:pPr algn="ctr"/>
                      <a:r>
                        <a:rPr lang="en-US" sz="1800" dirty="0">
                          <a:latin typeface="+mn-lt"/>
                        </a:rPr>
                        <a:t>Relative Program Strengths </a:t>
                      </a:r>
                    </a:p>
                  </a:txBody>
                  <a:tcPr/>
                </a:tc>
                <a:tc>
                  <a:txBody>
                    <a:bodyPr/>
                    <a:lstStyle/>
                    <a:p>
                      <a:pPr lvl="0" algn="ctr">
                        <a:buNone/>
                      </a:pPr>
                      <a:r>
                        <a:rPr lang="en-US" sz="1800" dirty="0">
                          <a:latin typeface="+mn-lt"/>
                        </a:rPr>
                        <a:t>Growth Opportunities</a:t>
                      </a:r>
                    </a:p>
                  </a:txBody>
                  <a:tcPr/>
                </a:tc>
                <a:extLst>
                  <a:ext uri="{0D108BD9-81ED-4DB2-BD59-A6C34878D82A}">
                    <a16:rowId xmlns:a16="http://schemas.microsoft.com/office/drawing/2014/main" val="3673525508"/>
                  </a:ext>
                </a:extLst>
              </a:tr>
              <a:tr h="3415825">
                <a:tc>
                  <a:txBody>
                    <a:bodyPr/>
                    <a:lstStyle/>
                    <a:p>
                      <a:endParaRPr lang="en-US" dirty="0"/>
                    </a:p>
                  </a:txBody>
                  <a:tcPr>
                    <a:solidFill>
                      <a:schemeClr val="tx2">
                        <a:lumMod val="20000"/>
                        <a:lumOff val="80000"/>
                      </a:schemeClr>
                    </a:solidFill>
                  </a:tcPr>
                </a:tc>
                <a:tc>
                  <a:txBody>
                    <a:bodyPr/>
                    <a:lstStyle/>
                    <a:p>
                      <a:pPr lvl="0">
                        <a:buNone/>
                      </a:pPr>
                      <a:endParaRPr lang="en-US" dirty="0"/>
                    </a:p>
                  </a:txBody>
                  <a:tcPr>
                    <a:solidFill>
                      <a:schemeClr val="tx2">
                        <a:lumMod val="20000"/>
                        <a:lumOff val="80000"/>
                      </a:schemeClr>
                    </a:solidFill>
                  </a:tcPr>
                </a:tc>
                <a:extLst>
                  <a:ext uri="{0D108BD9-81ED-4DB2-BD59-A6C34878D82A}">
                    <a16:rowId xmlns:a16="http://schemas.microsoft.com/office/drawing/2014/main" val="921349258"/>
                  </a:ext>
                </a:extLst>
              </a:tr>
            </a:tbl>
          </a:graphicData>
        </a:graphic>
      </p:graphicFrame>
    </p:spTree>
    <p:extLst>
      <p:ext uri="{BB962C8B-B14F-4D97-AF65-F5344CB8AC3E}">
        <p14:creationId xmlns:p14="http://schemas.microsoft.com/office/powerpoint/2010/main" val="27075761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19"/>
          <p:cNvSpPr txBox="1">
            <a:spLocks noGrp="1"/>
          </p:cNvSpPr>
          <p:nvPr>
            <p:ph type="title"/>
          </p:nvPr>
        </p:nvSpPr>
        <p:spPr>
          <a:xfrm>
            <a:off x="4854600" y="86425"/>
            <a:ext cx="7134600" cy="1325700"/>
          </a:xfrm>
          <a:prstGeom prst="rect">
            <a:avLst/>
          </a:prstGeom>
          <a:noFill/>
          <a:ln>
            <a:noFill/>
          </a:ln>
        </p:spPr>
        <p:txBody>
          <a:bodyPr spcFirstLastPara="1" wrap="square" lIns="91425" tIns="45700" rIns="91425" bIns="45700" anchor="ctr" anchorCtr="0">
            <a:normAutofit/>
          </a:bodyPr>
          <a:lstStyle/>
          <a:p>
            <a:r>
              <a:rPr lang="en-US"/>
              <a:t>Domain 6 Discussion: </a:t>
            </a:r>
            <a:br>
              <a:rPr lang="en-US"/>
            </a:br>
            <a:r>
              <a:rPr lang="en-US"/>
              <a:t>Your Guiding Questions</a:t>
            </a:r>
          </a:p>
        </p:txBody>
      </p:sp>
      <p:pic>
        <p:nvPicPr>
          <p:cNvPr id="454" name="Google Shape;454;p19" descr="Infinite question marks in 3D rendering"/>
          <p:cNvPicPr preferRelativeResize="0"/>
          <p:nvPr/>
        </p:nvPicPr>
        <p:blipFill rotWithShape="1">
          <a:blip r:embed="rId3">
            <a:alphaModFix/>
          </a:blip>
          <a:srcRect l="27469" r="27469"/>
          <a:stretch/>
        </p:blipFill>
        <p:spPr>
          <a:xfrm>
            <a:off x="20" y="10"/>
            <a:ext cx="4635569" cy="6857989"/>
          </a:xfrm>
          <a:prstGeom prst="rect">
            <a:avLst/>
          </a:prstGeom>
          <a:noFill/>
          <a:ln>
            <a:noFill/>
          </a:ln>
        </p:spPr>
      </p:pic>
      <p:sp>
        <p:nvSpPr>
          <p:cNvPr id="4" name="Google Shape;453;p19">
            <a:extLst>
              <a:ext uri="{FF2B5EF4-FFF2-40B4-BE49-F238E27FC236}">
                <a16:creationId xmlns:a16="http://schemas.microsoft.com/office/drawing/2014/main" id="{4365694C-48E5-2DB0-9032-F2137374270A}"/>
              </a:ext>
            </a:extLst>
          </p:cNvPr>
          <p:cNvSpPr txBox="1">
            <a:spLocks noGrp="1"/>
          </p:cNvSpPr>
          <p:nvPr>
            <p:ph type="body" idx="1"/>
          </p:nvPr>
        </p:nvSpPr>
        <p:spPr>
          <a:xfrm>
            <a:off x="4854600" y="1574528"/>
            <a:ext cx="6989738" cy="5454977"/>
          </a:xfrm>
          <a:prstGeom prst="rect">
            <a:avLst/>
          </a:prstGeom>
          <a:noFill/>
          <a:ln>
            <a:noFill/>
          </a:ln>
        </p:spPr>
        <p:txBody>
          <a:bodyPr spcFirstLastPara="1" wrap="square" lIns="91425" tIns="45700" rIns="91425" bIns="45700" anchor="t" anchorCtr="0">
            <a:noAutofit/>
          </a:bodyPr>
          <a:lstStyle/>
          <a:p>
            <a:pPr marL="228600" lvl="0" indent="-228600">
              <a:lnSpc>
                <a:spcPct val="100000"/>
              </a:lnSpc>
              <a:buSzPts val="2800"/>
              <a:buFont typeface="Noto Sans Symbols"/>
              <a:buChar char="▪"/>
            </a:pPr>
            <a:r>
              <a:rPr lang="en-US" dirty="0"/>
              <a:t>[What would you like feedback about from your critical friends in the room?  What are you wondering or puzzling over related to the indicators in this domain?]</a:t>
            </a:r>
          </a:p>
        </p:txBody>
      </p:sp>
    </p:spTree>
    <p:extLst>
      <p:ext uri="{BB962C8B-B14F-4D97-AF65-F5344CB8AC3E}">
        <p14:creationId xmlns:p14="http://schemas.microsoft.com/office/powerpoint/2010/main" val="33116250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D3A9E-C821-4854-17A8-9DFE2A104DF0}"/>
              </a:ext>
            </a:extLst>
          </p:cNvPr>
          <p:cNvSpPr>
            <a:spLocks noGrp="1"/>
          </p:cNvSpPr>
          <p:nvPr>
            <p:ph type="title"/>
          </p:nvPr>
        </p:nvSpPr>
        <p:spPr>
          <a:xfrm>
            <a:off x="545014" y="365125"/>
            <a:ext cx="10808786" cy="522000"/>
          </a:xfrm>
        </p:spPr>
        <p:txBody>
          <a:bodyPr>
            <a:normAutofit fontScale="90000"/>
          </a:bodyPr>
          <a:lstStyle/>
          <a:p>
            <a:r>
              <a:rPr lang="en-US" b="1">
                <a:cs typeface="Calibri Light"/>
              </a:rPr>
              <a:t>1.1 Program Mission, Vision and Goals</a:t>
            </a:r>
            <a:endParaRPr lang="en-US" b="1"/>
          </a:p>
        </p:txBody>
      </p:sp>
      <p:graphicFrame>
        <p:nvGraphicFramePr>
          <p:cNvPr id="3" name="Table 3">
            <a:extLst>
              <a:ext uri="{FF2B5EF4-FFF2-40B4-BE49-F238E27FC236}">
                <a16:creationId xmlns:a16="http://schemas.microsoft.com/office/drawing/2014/main" id="{00B3433E-E448-9DC2-0927-A4FBD1AD8968}"/>
              </a:ext>
            </a:extLst>
          </p:cNvPr>
          <p:cNvGraphicFramePr>
            <a:graphicFrameLocks noGrp="1"/>
          </p:cNvGraphicFramePr>
          <p:nvPr>
            <p:extLst>
              <p:ext uri="{D42A27DB-BD31-4B8C-83A1-F6EECF244321}">
                <p14:modId xmlns:p14="http://schemas.microsoft.com/office/powerpoint/2010/main" val="2797330100"/>
              </p:ext>
            </p:extLst>
          </p:nvPr>
        </p:nvGraphicFramePr>
        <p:xfrm>
          <a:off x="545014" y="1915702"/>
          <a:ext cx="4811726" cy="4304358"/>
        </p:xfrm>
        <a:graphic>
          <a:graphicData uri="http://schemas.openxmlformats.org/drawingml/2006/table">
            <a:tbl>
              <a:tblPr firstRow="1" bandRow="1">
                <a:tableStyleId>{5C22544A-7EE6-4342-B048-85BDC9FD1C3A}</a:tableStyleId>
              </a:tblPr>
              <a:tblGrid>
                <a:gridCol w="2405863">
                  <a:extLst>
                    <a:ext uri="{9D8B030D-6E8A-4147-A177-3AD203B41FA5}">
                      <a16:colId xmlns:a16="http://schemas.microsoft.com/office/drawing/2014/main" val="1182033406"/>
                    </a:ext>
                  </a:extLst>
                </a:gridCol>
                <a:gridCol w="2405863">
                  <a:extLst>
                    <a:ext uri="{9D8B030D-6E8A-4147-A177-3AD203B41FA5}">
                      <a16:colId xmlns:a16="http://schemas.microsoft.com/office/drawing/2014/main" val="285368472"/>
                    </a:ext>
                  </a:extLst>
                </a:gridCol>
              </a:tblGrid>
              <a:tr h="888533">
                <a:tc>
                  <a:txBody>
                    <a:bodyPr/>
                    <a:lstStyle/>
                    <a:p>
                      <a:pPr algn="ctr"/>
                      <a:r>
                        <a:rPr lang="en-US" sz="1800" dirty="0">
                          <a:latin typeface="+mn-lt"/>
                        </a:rPr>
                        <a:t>Evidence of Design </a:t>
                      </a:r>
                    </a:p>
                    <a:p>
                      <a:pPr lvl="0" algn="ctr">
                        <a:buNone/>
                      </a:pPr>
                      <a:r>
                        <a:rPr lang="en-US" sz="1450" i="1" dirty="0">
                          <a:latin typeface="+mn-lt"/>
                        </a:rPr>
                        <a:t>(insert links below)</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u="none" strike="noStrike" spc="-70" baseline="0" noProof="0" dirty="0">
                          <a:latin typeface="+mn-lt"/>
                        </a:rPr>
                        <a:t>Implementation Evidence </a:t>
                      </a:r>
                      <a:r>
                        <a:rPr kumimoji="0" lang="en-US" sz="1450" b="1" i="1" u="none" strike="noStrike" kern="1200" cap="none" spc="0" normalizeH="0" baseline="0" noProof="0" dirty="0">
                          <a:ln>
                            <a:noFill/>
                          </a:ln>
                          <a:solidFill>
                            <a:prstClr val="white"/>
                          </a:solidFill>
                          <a:effectLst/>
                          <a:uLnTx/>
                          <a:uFillTx/>
                          <a:latin typeface="+mn-lt"/>
                          <a:ea typeface="+mn-ea"/>
                          <a:cs typeface="+mn-cs"/>
                        </a:rPr>
                        <a:t>(insert links below)</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i="1" spc="-40" baseline="0" dirty="0">
                        <a:latin typeface="+mn-lt"/>
                      </a:endParaRPr>
                    </a:p>
                  </a:txBody>
                  <a:tcPr/>
                </a:tc>
                <a:extLst>
                  <a:ext uri="{0D108BD9-81ED-4DB2-BD59-A6C34878D82A}">
                    <a16:rowId xmlns:a16="http://schemas.microsoft.com/office/drawing/2014/main" val="1744858797"/>
                  </a:ext>
                </a:extLst>
              </a:tr>
              <a:tr h="3415825">
                <a:tc>
                  <a:txBody>
                    <a:bodyPr/>
                    <a:lstStyle/>
                    <a:p>
                      <a:endParaRPr lang="en-US" dirty="0"/>
                    </a:p>
                  </a:txBody>
                  <a:tcPr>
                    <a:solidFill>
                      <a:schemeClr val="tx2">
                        <a:lumMod val="20000"/>
                        <a:lumOff val="80000"/>
                      </a:schemeClr>
                    </a:solidFill>
                  </a:tcPr>
                </a:tc>
                <a:tc>
                  <a:txBody>
                    <a:bodyPr/>
                    <a:lstStyle/>
                    <a:p>
                      <a:endParaRPr lang="en-US" dirty="0"/>
                    </a:p>
                  </a:txBody>
                  <a:tcPr>
                    <a:solidFill>
                      <a:schemeClr val="tx2">
                        <a:lumMod val="20000"/>
                        <a:lumOff val="80000"/>
                      </a:schemeClr>
                    </a:solidFill>
                  </a:tcPr>
                </a:tc>
                <a:extLst>
                  <a:ext uri="{0D108BD9-81ED-4DB2-BD59-A6C34878D82A}">
                    <a16:rowId xmlns:a16="http://schemas.microsoft.com/office/drawing/2014/main" val="3879764665"/>
                  </a:ext>
                </a:extLst>
              </a:tr>
            </a:tbl>
          </a:graphicData>
        </a:graphic>
      </p:graphicFrame>
      <p:sp>
        <p:nvSpPr>
          <p:cNvPr id="4" name="TextBox 3">
            <a:extLst>
              <a:ext uri="{FF2B5EF4-FFF2-40B4-BE49-F238E27FC236}">
                <a16:creationId xmlns:a16="http://schemas.microsoft.com/office/drawing/2014/main" id="{9A6DBA9E-3B8F-7269-A8D3-253272FB5579}"/>
              </a:ext>
            </a:extLst>
          </p:cNvPr>
          <p:cNvSpPr txBox="1"/>
          <p:nvPr/>
        </p:nvSpPr>
        <p:spPr>
          <a:xfrm>
            <a:off x="545014" y="885145"/>
            <a:ext cx="11101971" cy="8540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50" i="1" dirty="0">
                <a:solidFill>
                  <a:schemeClr val="tx1">
                    <a:lumMod val="75000"/>
                    <a:lumOff val="25000"/>
                  </a:schemeClr>
                </a:solidFill>
                <a:ea typeface="+mn-lt"/>
                <a:cs typeface="+mn-lt"/>
              </a:rPr>
              <a:t>The program’s equity-centered mission, vision, and goals are developed by a diverse and inclusive panel of program stakeholders, including district partners. These elements intentionally guide the program’s strategic planning, resource allocation, and processes of continuous improvement.</a:t>
            </a:r>
            <a:endParaRPr lang="en-US" sz="1650" i="1" dirty="0">
              <a:solidFill>
                <a:schemeClr val="tx1">
                  <a:lumMod val="75000"/>
                  <a:lumOff val="25000"/>
                </a:schemeClr>
              </a:solidFill>
            </a:endParaRPr>
          </a:p>
        </p:txBody>
      </p:sp>
      <p:sp>
        <p:nvSpPr>
          <p:cNvPr id="5" name="TextBox 4">
            <a:extLst>
              <a:ext uri="{FF2B5EF4-FFF2-40B4-BE49-F238E27FC236}">
                <a16:creationId xmlns:a16="http://schemas.microsoft.com/office/drawing/2014/main" id="{B525BD6D-2442-26AD-A411-5EE9A5048C56}"/>
              </a:ext>
            </a:extLst>
          </p:cNvPr>
          <p:cNvSpPr txBox="1"/>
          <p:nvPr/>
        </p:nvSpPr>
        <p:spPr>
          <a:xfrm>
            <a:off x="9933418" y="2006914"/>
            <a:ext cx="17663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accent1"/>
                </a:solidFill>
                <a:cs typeface="Calibri"/>
              </a:rPr>
              <a:t>     Preliminary </a:t>
            </a:r>
          </a:p>
          <a:p>
            <a:r>
              <a:rPr lang="en-US" b="1">
                <a:solidFill>
                  <a:schemeClr val="accent1"/>
                </a:solidFill>
                <a:cs typeface="Calibri"/>
              </a:rPr>
              <a:t>         Ratings</a:t>
            </a:r>
          </a:p>
        </p:txBody>
      </p:sp>
      <p:sp>
        <p:nvSpPr>
          <p:cNvPr id="6" name="Rounded Rectangle 5">
            <a:extLst>
              <a:ext uri="{FF2B5EF4-FFF2-40B4-BE49-F238E27FC236}">
                <a16:creationId xmlns:a16="http://schemas.microsoft.com/office/drawing/2014/main" id="{B643132B-5041-F86C-2DAB-70FBAC3A9A15}"/>
              </a:ext>
            </a:extLst>
          </p:cNvPr>
          <p:cNvSpPr/>
          <p:nvPr/>
        </p:nvSpPr>
        <p:spPr>
          <a:xfrm>
            <a:off x="10053802" y="2755007"/>
            <a:ext cx="1645920" cy="1644086"/>
          </a:xfrm>
          <a:prstGeom prst="roundRect">
            <a:avLst/>
          </a:prstGeom>
          <a:solidFill>
            <a:schemeClr val="tx2">
              <a:lumMod val="20000"/>
              <a:lumOff val="80000"/>
            </a:schemeClr>
          </a:solidFill>
          <a:ln/>
        </p:spPr>
        <p:style>
          <a:lnRef idx="1">
            <a:schemeClr val="accent5"/>
          </a:lnRef>
          <a:fillRef idx="2">
            <a:schemeClr val="accent5"/>
          </a:fillRef>
          <a:effectRef idx="1">
            <a:schemeClr val="accent5"/>
          </a:effectRef>
          <a:fontRef idx="minor">
            <a:schemeClr val="dk1"/>
          </a:fontRef>
        </p:style>
        <p:txBody>
          <a:bodyPr lIns="45720" tIns="45720" rIns="45720" bIns="45720" rtlCol="0" anchor="ctr"/>
          <a:lstStyle/>
          <a:p>
            <a:pPr algn="ctr"/>
            <a:r>
              <a:rPr lang="en-US" sz="1600" spc="-40"/>
              <a:t>Design:</a:t>
            </a:r>
          </a:p>
          <a:p>
            <a:pPr algn="ctr"/>
            <a:r>
              <a:rPr lang="en-US" sz="1600" spc="-40"/>
              <a:t> </a:t>
            </a:r>
          </a:p>
        </p:txBody>
      </p:sp>
      <p:sp>
        <p:nvSpPr>
          <p:cNvPr id="11" name="Rounded Rectangle 10">
            <a:extLst>
              <a:ext uri="{FF2B5EF4-FFF2-40B4-BE49-F238E27FC236}">
                <a16:creationId xmlns:a16="http://schemas.microsoft.com/office/drawing/2014/main" id="{A2F5AC36-EB55-1BB5-FD0D-A50678AEFAC1}"/>
              </a:ext>
            </a:extLst>
          </p:cNvPr>
          <p:cNvSpPr/>
          <p:nvPr/>
        </p:nvSpPr>
        <p:spPr>
          <a:xfrm>
            <a:off x="10053802" y="4575975"/>
            <a:ext cx="1645920" cy="1644085"/>
          </a:xfrm>
          <a:prstGeom prst="roundRect">
            <a:avLst/>
          </a:prstGeom>
          <a:solidFill>
            <a:schemeClr val="tx2">
              <a:lumMod val="20000"/>
              <a:lumOff val="80000"/>
            </a:schemeClr>
          </a:solidFill>
        </p:spPr>
        <p:style>
          <a:lnRef idx="1">
            <a:schemeClr val="accent5"/>
          </a:lnRef>
          <a:fillRef idx="2">
            <a:schemeClr val="accent5"/>
          </a:fillRef>
          <a:effectRef idx="1">
            <a:schemeClr val="accent5"/>
          </a:effectRef>
          <a:fontRef idx="minor">
            <a:schemeClr val="dk1"/>
          </a:fontRef>
        </p:style>
        <p:txBody>
          <a:bodyPr lIns="45720" tIns="45720" rIns="45720" bIns="45720" rtlCol="0" anchor="ctr"/>
          <a:lstStyle/>
          <a:p>
            <a:pPr algn="ctr"/>
            <a:r>
              <a:rPr lang="en-US" sz="1600" spc="-40"/>
              <a:t>Implementation:</a:t>
            </a:r>
          </a:p>
          <a:p>
            <a:pPr algn="ctr"/>
            <a:r>
              <a:rPr lang="en-US" sz="1600" spc="-40"/>
              <a:t> </a:t>
            </a:r>
          </a:p>
        </p:txBody>
      </p:sp>
      <p:graphicFrame>
        <p:nvGraphicFramePr>
          <p:cNvPr id="7" name="Table 6">
            <a:extLst>
              <a:ext uri="{FF2B5EF4-FFF2-40B4-BE49-F238E27FC236}">
                <a16:creationId xmlns:a16="http://schemas.microsoft.com/office/drawing/2014/main" id="{99926BAE-0DF3-47CF-6612-2C6D6EAE1C0B}"/>
              </a:ext>
            </a:extLst>
          </p:cNvPr>
          <p:cNvGraphicFramePr>
            <a:graphicFrameLocks noGrp="1"/>
          </p:cNvGraphicFramePr>
          <p:nvPr>
            <p:extLst>
              <p:ext uri="{D42A27DB-BD31-4B8C-83A1-F6EECF244321}">
                <p14:modId xmlns:p14="http://schemas.microsoft.com/office/powerpoint/2010/main" val="169871235"/>
              </p:ext>
            </p:extLst>
          </p:nvPr>
        </p:nvGraphicFramePr>
        <p:xfrm>
          <a:off x="5613798" y="1915702"/>
          <a:ext cx="4182945" cy="4304358"/>
        </p:xfrm>
        <a:graphic>
          <a:graphicData uri="http://schemas.openxmlformats.org/drawingml/2006/table">
            <a:tbl>
              <a:tblPr firstRow="1" bandRow="1">
                <a:tableStyleId>{5C22544A-7EE6-4342-B048-85BDC9FD1C3A}</a:tableStyleId>
              </a:tblPr>
              <a:tblGrid>
                <a:gridCol w="2089121">
                  <a:extLst>
                    <a:ext uri="{9D8B030D-6E8A-4147-A177-3AD203B41FA5}">
                      <a16:colId xmlns:a16="http://schemas.microsoft.com/office/drawing/2014/main" val="1468297184"/>
                    </a:ext>
                  </a:extLst>
                </a:gridCol>
                <a:gridCol w="2093824">
                  <a:extLst>
                    <a:ext uri="{9D8B030D-6E8A-4147-A177-3AD203B41FA5}">
                      <a16:colId xmlns:a16="http://schemas.microsoft.com/office/drawing/2014/main" val="848919306"/>
                    </a:ext>
                  </a:extLst>
                </a:gridCol>
              </a:tblGrid>
              <a:tr h="888533">
                <a:tc>
                  <a:txBody>
                    <a:bodyPr/>
                    <a:lstStyle/>
                    <a:p>
                      <a:pPr algn="ctr"/>
                      <a:r>
                        <a:rPr lang="en-US" sz="1800" dirty="0">
                          <a:latin typeface="+mn-lt"/>
                        </a:rPr>
                        <a:t>Relative Program Strengths </a:t>
                      </a:r>
                    </a:p>
                  </a:txBody>
                  <a:tcPr/>
                </a:tc>
                <a:tc>
                  <a:txBody>
                    <a:bodyPr/>
                    <a:lstStyle/>
                    <a:p>
                      <a:pPr lvl="0" algn="ctr">
                        <a:buNone/>
                      </a:pPr>
                      <a:r>
                        <a:rPr lang="en-US" sz="1800" dirty="0">
                          <a:latin typeface="+mn-lt"/>
                        </a:rPr>
                        <a:t>Growth Opportunities</a:t>
                      </a:r>
                    </a:p>
                  </a:txBody>
                  <a:tcPr/>
                </a:tc>
                <a:extLst>
                  <a:ext uri="{0D108BD9-81ED-4DB2-BD59-A6C34878D82A}">
                    <a16:rowId xmlns:a16="http://schemas.microsoft.com/office/drawing/2014/main" val="3673525508"/>
                  </a:ext>
                </a:extLst>
              </a:tr>
              <a:tr h="3415825">
                <a:tc>
                  <a:txBody>
                    <a:bodyPr/>
                    <a:lstStyle/>
                    <a:p>
                      <a:endParaRPr lang="en-US" dirty="0"/>
                    </a:p>
                  </a:txBody>
                  <a:tcPr>
                    <a:solidFill>
                      <a:schemeClr val="tx2">
                        <a:lumMod val="20000"/>
                        <a:lumOff val="80000"/>
                      </a:schemeClr>
                    </a:solidFill>
                  </a:tcPr>
                </a:tc>
                <a:tc>
                  <a:txBody>
                    <a:bodyPr/>
                    <a:lstStyle/>
                    <a:p>
                      <a:pPr lvl="0">
                        <a:buNone/>
                      </a:pPr>
                      <a:endParaRPr lang="en-US" dirty="0"/>
                    </a:p>
                  </a:txBody>
                  <a:tcPr>
                    <a:solidFill>
                      <a:schemeClr val="tx2">
                        <a:lumMod val="20000"/>
                        <a:lumOff val="80000"/>
                      </a:schemeClr>
                    </a:solidFill>
                  </a:tcPr>
                </a:tc>
                <a:extLst>
                  <a:ext uri="{0D108BD9-81ED-4DB2-BD59-A6C34878D82A}">
                    <a16:rowId xmlns:a16="http://schemas.microsoft.com/office/drawing/2014/main" val="921349258"/>
                  </a:ext>
                </a:extLst>
              </a:tr>
            </a:tbl>
          </a:graphicData>
        </a:graphic>
      </p:graphicFrame>
    </p:spTree>
    <p:extLst>
      <p:ext uri="{BB962C8B-B14F-4D97-AF65-F5344CB8AC3E}">
        <p14:creationId xmlns:p14="http://schemas.microsoft.com/office/powerpoint/2010/main" val="33458939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D3A9E-C821-4854-17A8-9DFE2A104DF0}"/>
              </a:ext>
            </a:extLst>
          </p:cNvPr>
          <p:cNvSpPr>
            <a:spLocks noGrp="1"/>
          </p:cNvSpPr>
          <p:nvPr>
            <p:ph type="title"/>
          </p:nvPr>
        </p:nvSpPr>
        <p:spPr>
          <a:xfrm>
            <a:off x="545014" y="365125"/>
            <a:ext cx="10808786" cy="522000"/>
          </a:xfrm>
        </p:spPr>
        <p:txBody>
          <a:bodyPr>
            <a:normAutofit fontScale="90000"/>
          </a:bodyPr>
          <a:lstStyle/>
          <a:p>
            <a:r>
              <a:rPr lang="en-US" b="1">
                <a:cs typeface="Calibri Light"/>
              </a:rPr>
              <a:t>1.2 Marketing Strategies</a:t>
            </a:r>
            <a:endParaRPr lang="en-US" b="1"/>
          </a:p>
        </p:txBody>
      </p:sp>
      <p:sp>
        <p:nvSpPr>
          <p:cNvPr id="4" name="TextBox 3">
            <a:extLst>
              <a:ext uri="{FF2B5EF4-FFF2-40B4-BE49-F238E27FC236}">
                <a16:creationId xmlns:a16="http://schemas.microsoft.com/office/drawing/2014/main" id="{9A6DBA9E-3B8F-7269-A8D3-253272FB5579}"/>
              </a:ext>
            </a:extLst>
          </p:cNvPr>
          <p:cNvSpPr txBox="1"/>
          <p:nvPr/>
        </p:nvSpPr>
        <p:spPr>
          <a:xfrm>
            <a:off x="545014" y="885145"/>
            <a:ext cx="11101971" cy="8540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50" i="1" dirty="0">
                <a:solidFill>
                  <a:schemeClr val="tx1">
                    <a:lumMod val="75000"/>
                    <a:lumOff val="25000"/>
                  </a:schemeClr>
                </a:solidFill>
                <a:ea typeface="+mn-lt"/>
                <a:cs typeface="+mn-lt"/>
              </a:rPr>
              <a:t>Program and district stakeholders co-develop marketing strategies that are responsive to current and future needs for school principals in the region and the priorities of partner districts. These plans display the program’s equity-centered mission, vision, and goals and highlight the program’s unique strengths and offerings. </a:t>
            </a:r>
            <a:endParaRPr lang="en-US" sz="1650" i="1" dirty="0">
              <a:solidFill>
                <a:schemeClr val="tx1">
                  <a:lumMod val="75000"/>
                  <a:lumOff val="25000"/>
                </a:schemeClr>
              </a:solidFill>
            </a:endParaRPr>
          </a:p>
        </p:txBody>
      </p:sp>
      <p:sp>
        <p:nvSpPr>
          <p:cNvPr id="5" name="TextBox 4">
            <a:extLst>
              <a:ext uri="{FF2B5EF4-FFF2-40B4-BE49-F238E27FC236}">
                <a16:creationId xmlns:a16="http://schemas.microsoft.com/office/drawing/2014/main" id="{B525BD6D-2442-26AD-A411-5EE9A5048C56}"/>
              </a:ext>
            </a:extLst>
          </p:cNvPr>
          <p:cNvSpPr txBox="1"/>
          <p:nvPr/>
        </p:nvSpPr>
        <p:spPr>
          <a:xfrm>
            <a:off x="9933418" y="2006914"/>
            <a:ext cx="17663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accent1"/>
                </a:solidFill>
                <a:cs typeface="Calibri"/>
              </a:rPr>
              <a:t>     Preliminary </a:t>
            </a:r>
          </a:p>
          <a:p>
            <a:r>
              <a:rPr lang="en-US" b="1">
                <a:solidFill>
                  <a:schemeClr val="accent1"/>
                </a:solidFill>
                <a:cs typeface="Calibri"/>
              </a:rPr>
              <a:t>         Ratings</a:t>
            </a:r>
          </a:p>
        </p:txBody>
      </p:sp>
      <p:sp>
        <p:nvSpPr>
          <p:cNvPr id="6" name="Rounded Rectangle 5">
            <a:extLst>
              <a:ext uri="{FF2B5EF4-FFF2-40B4-BE49-F238E27FC236}">
                <a16:creationId xmlns:a16="http://schemas.microsoft.com/office/drawing/2014/main" id="{B643132B-5041-F86C-2DAB-70FBAC3A9A15}"/>
              </a:ext>
            </a:extLst>
          </p:cNvPr>
          <p:cNvSpPr/>
          <p:nvPr/>
        </p:nvSpPr>
        <p:spPr>
          <a:xfrm>
            <a:off x="10053802" y="2755007"/>
            <a:ext cx="1645920" cy="1644086"/>
          </a:xfrm>
          <a:prstGeom prst="roundRect">
            <a:avLst/>
          </a:prstGeom>
          <a:solidFill>
            <a:schemeClr val="tx2">
              <a:lumMod val="20000"/>
              <a:lumOff val="80000"/>
            </a:schemeClr>
          </a:solidFill>
          <a:ln/>
        </p:spPr>
        <p:style>
          <a:lnRef idx="1">
            <a:schemeClr val="accent5"/>
          </a:lnRef>
          <a:fillRef idx="2">
            <a:schemeClr val="accent5"/>
          </a:fillRef>
          <a:effectRef idx="1">
            <a:schemeClr val="accent5"/>
          </a:effectRef>
          <a:fontRef idx="minor">
            <a:schemeClr val="dk1"/>
          </a:fontRef>
        </p:style>
        <p:txBody>
          <a:bodyPr lIns="45720" tIns="45720" rIns="45720" bIns="45720" rtlCol="0" anchor="ctr"/>
          <a:lstStyle/>
          <a:p>
            <a:pPr algn="ctr"/>
            <a:r>
              <a:rPr lang="en-US" sz="1600" spc="-40"/>
              <a:t>Design:</a:t>
            </a:r>
          </a:p>
          <a:p>
            <a:pPr algn="ctr"/>
            <a:r>
              <a:rPr lang="en-US" sz="1600" spc="-40"/>
              <a:t> </a:t>
            </a:r>
          </a:p>
        </p:txBody>
      </p:sp>
      <p:sp>
        <p:nvSpPr>
          <p:cNvPr id="11" name="Rounded Rectangle 10">
            <a:extLst>
              <a:ext uri="{FF2B5EF4-FFF2-40B4-BE49-F238E27FC236}">
                <a16:creationId xmlns:a16="http://schemas.microsoft.com/office/drawing/2014/main" id="{A2F5AC36-EB55-1BB5-FD0D-A50678AEFAC1}"/>
              </a:ext>
            </a:extLst>
          </p:cNvPr>
          <p:cNvSpPr/>
          <p:nvPr/>
        </p:nvSpPr>
        <p:spPr>
          <a:xfrm>
            <a:off x="10053802" y="4575975"/>
            <a:ext cx="1645920" cy="1644085"/>
          </a:xfrm>
          <a:prstGeom prst="roundRect">
            <a:avLst/>
          </a:prstGeom>
          <a:solidFill>
            <a:schemeClr val="tx2">
              <a:lumMod val="20000"/>
              <a:lumOff val="80000"/>
            </a:schemeClr>
          </a:solidFill>
        </p:spPr>
        <p:style>
          <a:lnRef idx="1">
            <a:schemeClr val="accent5"/>
          </a:lnRef>
          <a:fillRef idx="2">
            <a:schemeClr val="accent5"/>
          </a:fillRef>
          <a:effectRef idx="1">
            <a:schemeClr val="accent5"/>
          </a:effectRef>
          <a:fontRef idx="minor">
            <a:schemeClr val="dk1"/>
          </a:fontRef>
        </p:style>
        <p:txBody>
          <a:bodyPr lIns="45720" tIns="45720" rIns="45720" bIns="45720" rtlCol="0" anchor="ctr"/>
          <a:lstStyle/>
          <a:p>
            <a:pPr algn="ctr"/>
            <a:r>
              <a:rPr lang="en-US" sz="1600" spc="-40"/>
              <a:t>Implementation:</a:t>
            </a:r>
          </a:p>
          <a:p>
            <a:pPr algn="ctr"/>
            <a:r>
              <a:rPr lang="en-US" sz="1600" spc="-40"/>
              <a:t> </a:t>
            </a:r>
          </a:p>
        </p:txBody>
      </p:sp>
      <p:graphicFrame>
        <p:nvGraphicFramePr>
          <p:cNvPr id="7" name="Table 3">
            <a:extLst>
              <a:ext uri="{FF2B5EF4-FFF2-40B4-BE49-F238E27FC236}">
                <a16:creationId xmlns:a16="http://schemas.microsoft.com/office/drawing/2014/main" id="{B9205A02-FFEA-D826-0A3F-D11526F762A0}"/>
              </a:ext>
            </a:extLst>
          </p:cNvPr>
          <p:cNvGraphicFramePr>
            <a:graphicFrameLocks noGrp="1"/>
          </p:cNvGraphicFramePr>
          <p:nvPr>
            <p:extLst>
              <p:ext uri="{D42A27DB-BD31-4B8C-83A1-F6EECF244321}">
                <p14:modId xmlns:p14="http://schemas.microsoft.com/office/powerpoint/2010/main" val="3270868216"/>
              </p:ext>
            </p:extLst>
          </p:nvPr>
        </p:nvGraphicFramePr>
        <p:xfrm>
          <a:off x="545014" y="1915702"/>
          <a:ext cx="4811726" cy="4304358"/>
        </p:xfrm>
        <a:graphic>
          <a:graphicData uri="http://schemas.openxmlformats.org/drawingml/2006/table">
            <a:tbl>
              <a:tblPr firstRow="1" bandRow="1">
                <a:tableStyleId>{5C22544A-7EE6-4342-B048-85BDC9FD1C3A}</a:tableStyleId>
              </a:tblPr>
              <a:tblGrid>
                <a:gridCol w="2405863">
                  <a:extLst>
                    <a:ext uri="{9D8B030D-6E8A-4147-A177-3AD203B41FA5}">
                      <a16:colId xmlns:a16="http://schemas.microsoft.com/office/drawing/2014/main" val="1182033406"/>
                    </a:ext>
                  </a:extLst>
                </a:gridCol>
                <a:gridCol w="2405863">
                  <a:extLst>
                    <a:ext uri="{9D8B030D-6E8A-4147-A177-3AD203B41FA5}">
                      <a16:colId xmlns:a16="http://schemas.microsoft.com/office/drawing/2014/main" val="285368472"/>
                    </a:ext>
                  </a:extLst>
                </a:gridCol>
              </a:tblGrid>
              <a:tr h="888533">
                <a:tc>
                  <a:txBody>
                    <a:bodyPr/>
                    <a:lstStyle/>
                    <a:p>
                      <a:pPr algn="ctr"/>
                      <a:r>
                        <a:rPr lang="en-US" sz="1800" dirty="0">
                          <a:latin typeface="+mn-lt"/>
                        </a:rPr>
                        <a:t>Evidence of Design </a:t>
                      </a:r>
                    </a:p>
                    <a:p>
                      <a:pPr lvl="0" algn="ctr">
                        <a:buNone/>
                      </a:pPr>
                      <a:r>
                        <a:rPr lang="en-US" sz="1450" i="1" dirty="0">
                          <a:latin typeface="+mn-lt"/>
                        </a:rPr>
                        <a:t>(insert links below)</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u="none" strike="noStrike" spc="-70" baseline="0" noProof="0" dirty="0">
                          <a:latin typeface="+mn-lt"/>
                        </a:rPr>
                        <a:t>Implementation Evidence </a:t>
                      </a:r>
                      <a:r>
                        <a:rPr kumimoji="0" lang="en-US" sz="1450" b="1" i="1" u="none" strike="noStrike" kern="1200" cap="none" spc="0" normalizeH="0" baseline="0" noProof="0" dirty="0">
                          <a:ln>
                            <a:noFill/>
                          </a:ln>
                          <a:solidFill>
                            <a:prstClr val="white"/>
                          </a:solidFill>
                          <a:effectLst/>
                          <a:uLnTx/>
                          <a:uFillTx/>
                          <a:latin typeface="+mn-lt"/>
                          <a:ea typeface="+mn-ea"/>
                          <a:cs typeface="+mn-cs"/>
                        </a:rPr>
                        <a:t>(insert links below)</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i="1" spc="-40" baseline="0" dirty="0">
                        <a:latin typeface="+mn-lt"/>
                      </a:endParaRPr>
                    </a:p>
                  </a:txBody>
                  <a:tcPr/>
                </a:tc>
                <a:extLst>
                  <a:ext uri="{0D108BD9-81ED-4DB2-BD59-A6C34878D82A}">
                    <a16:rowId xmlns:a16="http://schemas.microsoft.com/office/drawing/2014/main" val="1744858797"/>
                  </a:ext>
                </a:extLst>
              </a:tr>
              <a:tr h="3415825">
                <a:tc>
                  <a:txBody>
                    <a:bodyPr/>
                    <a:lstStyle/>
                    <a:p>
                      <a:endParaRPr lang="en-US" dirty="0"/>
                    </a:p>
                  </a:txBody>
                  <a:tcPr>
                    <a:solidFill>
                      <a:schemeClr val="tx2">
                        <a:lumMod val="20000"/>
                        <a:lumOff val="80000"/>
                      </a:schemeClr>
                    </a:solidFill>
                  </a:tcPr>
                </a:tc>
                <a:tc>
                  <a:txBody>
                    <a:bodyPr/>
                    <a:lstStyle/>
                    <a:p>
                      <a:endParaRPr lang="en-US" dirty="0"/>
                    </a:p>
                  </a:txBody>
                  <a:tcPr>
                    <a:solidFill>
                      <a:schemeClr val="tx2">
                        <a:lumMod val="20000"/>
                        <a:lumOff val="80000"/>
                      </a:schemeClr>
                    </a:solidFill>
                  </a:tcPr>
                </a:tc>
                <a:extLst>
                  <a:ext uri="{0D108BD9-81ED-4DB2-BD59-A6C34878D82A}">
                    <a16:rowId xmlns:a16="http://schemas.microsoft.com/office/drawing/2014/main" val="3879764665"/>
                  </a:ext>
                </a:extLst>
              </a:tr>
            </a:tbl>
          </a:graphicData>
        </a:graphic>
      </p:graphicFrame>
      <p:graphicFrame>
        <p:nvGraphicFramePr>
          <p:cNvPr id="8" name="Table 7">
            <a:extLst>
              <a:ext uri="{FF2B5EF4-FFF2-40B4-BE49-F238E27FC236}">
                <a16:creationId xmlns:a16="http://schemas.microsoft.com/office/drawing/2014/main" id="{AAB30C8E-711E-F13D-D508-C627774198B4}"/>
              </a:ext>
            </a:extLst>
          </p:cNvPr>
          <p:cNvGraphicFramePr>
            <a:graphicFrameLocks noGrp="1"/>
          </p:cNvGraphicFramePr>
          <p:nvPr>
            <p:extLst>
              <p:ext uri="{D42A27DB-BD31-4B8C-83A1-F6EECF244321}">
                <p14:modId xmlns:p14="http://schemas.microsoft.com/office/powerpoint/2010/main" val="1583519911"/>
              </p:ext>
            </p:extLst>
          </p:nvPr>
        </p:nvGraphicFramePr>
        <p:xfrm>
          <a:off x="5613798" y="1915702"/>
          <a:ext cx="4182945" cy="4304358"/>
        </p:xfrm>
        <a:graphic>
          <a:graphicData uri="http://schemas.openxmlformats.org/drawingml/2006/table">
            <a:tbl>
              <a:tblPr firstRow="1" bandRow="1">
                <a:tableStyleId>{5C22544A-7EE6-4342-B048-85BDC9FD1C3A}</a:tableStyleId>
              </a:tblPr>
              <a:tblGrid>
                <a:gridCol w="2089121">
                  <a:extLst>
                    <a:ext uri="{9D8B030D-6E8A-4147-A177-3AD203B41FA5}">
                      <a16:colId xmlns:a16="http://schemas.microsoft.com/office/drawing/2014/main" val="1468297184"/>
                    </a:ext>
                  </a:extLst>
                </a:gridCol>
                <a:gridCol w="2093824">
                  <a:extLst>
                    <a:ext uri="{9D8B030D-6E8A-4147-A177-3AD203B41FA5}">
                      <a16:colId xmlns:a16="http://schemas.microsoft.com/office/drawing/2014/main" val="848919306"/>
                    </a:ext>
                  </a:extLst>
                </a:gridCol>
              </a:tblGrid>
              <a:tr h="888533">
                <a:tc>
                  <a:txBody>
                    <a:bodyPr/>
                    <a:lstStyle/>
                    <a:p>
                      <a:pPr algn="ctr"/>
                      <a:r>
                        <a:rPr lang="en-US" sz="1800" dirty="0">
                          <a:latin typeface="+mn-lt"/>
                        </a:rPr>
                        <a:t>Relative Program Strengths </a:t>
                      </a:r>
                    </a:p>
                  </a:txBody>
                  <a:tcPr/>
                </a:tc>
                <a:tc>
                  <a:txBody>
                    <a:bodyPr/>
                    <a:lstStyle/>
                    <a:p>
                      <a:pPr lvl="0" algn="ctr">
                        <a:buNone/>
                      </a:pPr>
                      <a:r>
                        <a:rPr lang="en-US" sz="1800" dirty="0">
                          <a:latin typeface="+mn-lt"/>
                        </a:rPr>
                        <a:t>Growth Opportunities</a:t>
                      </a:r>
                    </a:p>
                  </a:txBody>
                  <a:tcPr/>
                </a:tc>
                <a:extLst>
                  <a:ext uri="{0D108BD9-81ED-4DB2-BD59-A6C34878D82A}">
                    <a16:rowId xmlns:a16="http://schemas.microsoft.com/office/drawing/2014/main" val="3673525508"/>
                  </a:ext>
                </a:extLst>
              </a:tr>
              <a:tr h="3415825">
                <a:tc>
                  <a:txBody>
                    <a:bodyPr/>
                    <a:lstStyle/>
                    <a:p>
                      <a:endParaRPr lang="en-US" dirty="0"/>
                    </a:p>
                  </a:txBody>
                  <a:tcPr>
                    <a:solidFill>
                      <a:schemeClr val="tx2">
                        <a:lumMod val="20000"/>
                        <a:lumOff val="80000"/>
                      </a:schemeClr>
                    </a:solidFill>
                  </a:tcPr>
                </a:tc>
                <a:tc>
                  <a:txBody>
                    <a:bodyPr/>
                    <a:lstStyle/>
                    <a:p>
                      <a:pPr lvl="0">
                        <a:buNone/>
                      </a:pPr>
                      <a:endParaRPr lang="en-US" dirty="0"/>
                    </a:p>
                  </a:txBody>
                  <a:tcPr>
                    <a:solidFill>
                      <a:schemeClr val="tx2">
                        <a:lumMod val="20000"/>
                        <a:lumOff val="80000"/>
                      </a:schemeClr>
                    </a:solidFill>
                  </a:tcPr>
                </a:tc>
                <a:extLst>
                  <a:ext uri="{0D108BD9-81ED-4DB2-BD59-A6C34878D82A}">
                    <a16:rowId xmlns:a16="http://schemas.microsoft.com/office/drawing/2014/main" val="921349258"/>
                  </a:ext>
                </a:extLst>
              </a:tr>
            </a:tbl>
          </a:graphicData>
        </a:graphic>
      </p:graphicFrame>
    </p:spTree>
    <p:extLst>
      <p:ext uri="{BB962C8B-B14F-4D97-AF65-F5344CB8AC3E}">
        <p14:creationId xmlns:p14="http://schemas.microsoft.com/office/powerpoint/2010/main" val="25727335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D3A9E-C821-4854-17A8-9DFE2A104DF0}"/>
              </a:ext>
            </a:extLst>
          </p:cNvPr>
          <p:cNvSpPr>
            <a:spLocks noGrp="1"/>
          </p:cNvSpPr>
          <p:nvPr>
            <p:ph type="title"/>
          </p:nvPr>
        </p:nvSpPr>
        <p:spPr>
          <a:xfrm>
            <a:off x="545014" y="365125"/>
            <a:ext cx="10808786" cy="522000"/>
          </a:xfrm>
        </p:spPr>
        <p:txBody>
          <a:bodyPr>
            <a:normAutofit fontScale="90000"/>
          </a:bodyPr>
          <a:lstStyle/>
          <a:p>
            <a:r>
              <a:rPr lang="en-US" b="1">
                <a:cs typeface="Calibri Light"/>
              </a:rPr>
              <a:t>1.3 Recruitment Practices</a:t>
            </a:r>
            <a:endParaRPr lang="en-US" b="1"/>
          </a:p>
        </p:txBody>
      </p:sp>
      <p:sp>
        <p:nvSpPr>
          <p:cNvPr id="4" name="TextBox 3">
            <a:extLst>
              <a:ext uri="{FF2B5EF4-FFF2-40B4-BE49-F238E27FC236}">
                <a16:creationId xmlns:a16="http://schemas.microsoft.com/office/drawing/2014/main" id="{9A6DBA9E-3B8F-7269-A8D3-253272FB5579}"/>
              </a:ext>
            </a:extLst>
          </p:cNvPr>
          <p:cNvSpPr txBox="1"/>
          <p:nvPr/>
        </p:nvSpPr>
        <p:spPr>
          <a:xfrm>
            <a:off x="545014" y="885145"/>
            <a:ext cx="11101971" cy="8540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50" i="1" dirty="0">
                <a:solidFill>
                  <a:schemeClr val="tx1">
                    <a:lumMod val="75000"/>
                    <a:lumOff val="25000"/>
                  </a:schemeClr>
                </a:solidFill>
                <a:ea typeface="+mn-lt"/>
                <a:cs typeface="+mn-lt"/>
              </a:rPr>
              <a:t>Faculty and district partners co-develop focused recruitment practices to attract applicants who demonstrate commitment to participating in an equity-centered program and whose skills and philosophies are consistent with district needs. Practices include direct outreach and publicity through a variety of modes (e.g., social media, website, and virtual or in-person events). </a:t>
            </a:r>
            <a:endParaRPr lang="en-US" sz="1650" i="1" dirty="0">
              <a:solidFill>
                <a:schemeClr val="tx1">
                  <a:lumMod val="75000"/>
                  <a:lumOff val="25000"/>
                </a:schemeClr>
              </a:solidFill>
            </a:endParaRPr>
          </a:p>
        </p:txBody>
      </p:sp>
      <p:sp>
        <p:nvSpPr>
          <p:cNvPr id="5" name="TextBox 4">
            <a:extLst>
              <a:ext uri="{FF2B5EF4-FFF2-40B4-BE49-F238E27FC236}">
                <a16:creationId xmlns:a16="http://schemas.microsoft.com/office/drawing/2014/main" id="{B525BD6D-2442-26AD-A411-5EE9A5048C56}"/>
              </a:ext>
            </a:extLst>
          </p:cNvPr>
          <p:cNvSpPr txBox="1"/>
          <p:nvPr/>
        </p:nvSpPr>
        <p:spPr>
          <a:xfrm>
            <a:off x="9933418" y="2006914"/>
            <a:ext cx="17663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accent1"/>
                </a:solidFill>
                <a:cs typeface="Calibri"/>
              </a:rPr>
              <a:t>     Preliminary </a:t>
            </a:r>
          </a:p>
          <a:p>
            <a:r>
              <a:rPr lang="en-US" b="1">
                <a:solidFill>
                  <a:schemeClr val="accent1"/>
                </a:solidFill>
                <a:cs typeface="Calibri"/>
              </a:rPr>
              <a:t>         Ratings</a:t>
            </a:r>
          </a:p>
        </p:txBody>
      </p:sp>
      <p:sp>
        <p:nvSpPr>
          <p:cNvPr id="6" name="Rounded Rectangle 5">
            <a:extLst>
              <a:ext uri="{FF2B5EF4-FFF2-40B4-BE49-F238E27FC236}">
                <a16:creationId xmlns:a16="http://schemas.microsoft.com/office/drawing/2014/main" id="{B643132B-5041-F86C-2DAB-70FBAC3A9A15}"/>
              </a:ext>
            </a:extLst>
          </p:cNvPr>
          <p:cNvSpPr/>
          <p:nvPr/>
        </p:nvSpPr>
        <p:spPr>
          <a:xfrm>
            <a:off x="10053802" y="2755007"/>
            <a:ext cx="1645920" cy="1644086"/>
          </a:xfrm>
          <a:prstGeom prst="roundRect">
            <a:avLst/>
          </a:prstGeom>
          <a:solidFill>
            <a:schemeClr val="tx2">
              <a:lumMod val="20000"/>
              <a:lumOff val="80000"/>
            </a:schemeClr>
          </a:solidFill>
          <a:ln/>
        </p:spPr>
        <p:style>
          <a:lnRef idx="1">
            <a:schemeClr val="accent5"/>
          </a:lnRef>
          <a:fillRef idx="2">
            <a:schemeClr val="accent5"/>
          </a:fillRef>
          <a:effectRef idx="1">
            <a:schemeClr val="accent5"/>
          </a:effectRef>
          <a:fontRef idx="minor">
            <a:schemeClr val="dk1"/>
          </a:fontRef>
        </p:style>
        <p:txBody>
          <a:bodyPr lIns="45720" tIns="45720" rIns="45720" bIns="45720" rtlCol="0" anchor="ctr"/>
          <a:lstStyle/>
          <a:p>
            <a:pPr algn="ctr"/>
            <a:r>
              <a:rPr lang="en-US" sz="1600" spc="-40"/>
              <a:t>Design:</a:t>
            </a:r>
          </a:p>
          <a:p>
            <a:pPr algn="ctr"/>
            <a:r>
              <a:rPr lang="en-US" sz="1600" spc="-40"/>
              <a:t> </a:t>
            </a:r>
          </a:p>
        </p:txBody>
      </p:sp>
      <p:sp>
        <p:nvSpPr>
          <p:cNvPr id="11" name="Rounded Rectangle 10">
            <a:extLst>
              <a:ext uri="{FF2B5EF4-FFF2-40B4-BE49-F238E27FC236}">
                <a16:creationId xmlns:a16="http://schemas.microsoft.com/office/drawing/2014/main" id="{A2F5AC36-EB55-1BB5-FD0D-A50678AEFAC1}"/>
              </a:ext>
            </a:extLst>
          </p:cNvPr>
          <p:cNvSpPr/>
          <p:nvPr/>
        </p:nvSpPr>
        <p:spPr>
          <a:xfrm>
            <a:off x="10053802" y="4575975"/>
            <a:ext cx="1645920" cy="1644085"/>
          </a:xfrm>
          <a:prstGeom prst="roundRect">
            <a:avLst/>
          </a:prstGeom>
          <a:solidFill>
            <a:schemeClr val="tx2">
              <a:lumMod val="20000"/>
              <a:lumOff val="80000"/>
            </a:schemeClr>
          </a:solidFill>
        </p:spPr>
        <p:style>
          <a:lnRef idx="1">
            <a:schemeClr val="accent5"/>
          </a:lnRef>
          <a:fillRef idx="2">
            <a:schemeClr val="accent5"/>
          </a:fillRef>
          <a:effectRef idx="1">
            <a:schemeClr val="accent5"/>
          </a:effectRef>
          <a:fontRef idx="minor">
            <a:schemeClr val="dk1"/>
          </a:fontRef>
        </p:style>
        <p:txBody>
          <a:bodyPr lIns="45720" tIns="45720" rIns="45720" bIns="45720" rtlCol="0" anchor="ctr"/>
          <a:lstStyle/>
          <a:p>
            <a:pPr algn="ctr"/>
            <a:r>
              <a:rPr lang="en-US" sz="1600" spc="-40"/>
              <a:t>Implementation:</a:t>
            </a:r>
          </a:p>
          <a:p>
            <a:pPr algn="ctr"/>
            <a:r>
              <a:rPr lang="en-US" sz="1600" spc="-40"/>
              <a:t> </a:t>
            </a:r>
          </a:p>
        </p:txBody>
      </p:sp>
      <p:graphicFrame>
        <p:nvGraphicFramePr>
          <p:cNvPr id="7" name="Table 3">
            <a:extLst>
              <a:ext uri="{FF2B5EF4-FFF2-40B4-BE49-F238E27FC236}">
                <a16:creationId xmlns:a16="http://schemas.microsoft.com/office/drawing/2014/main" id="{3F2AC4CE-C0FE-1726-F212-056EF9C62B03}"/>
              </a:ext>
            </a:extLst>
          </p:cNvPr>
          <p:cNvGraphicFramePr>
            <a:graphicFrameLocks noGrp="1"/>
          </p:cNvGraphicFramePr>
          <p:nvPr>
            <p:extLst>
              <p:ext uri="{D42A27DB-BD31-4B8C-83A1-F6EECF244321}">
                <p14:modId xmlns:p14="http://schemas.microsoft.com/office/powerpoint/2010/main" val="3270868216"/>
              </p:ext>
            </p:extLst>
          </p:nvPr>
        </p:nvGraphicFramePr>
        <p:xfrm>
          <a:off x="545014" y="1915702"/>
          <a:ext cx="4811726" cy="4304358"/>
        </p:xfrm>
        <a:graphic>
          <a:graphicData uri="http://schemas.openxmlformats.org/drawingml/2006/table">
            <a:tbl>
              <a:tblPr firstRow="1" bandRow="1">
                <a:tableStyleId>{5C22544A-7EE6-4342-B048-85BDC9FD1C3A}</a:tableStyleId>
              </a:tblPr>
              <a:tblGrid>
                <a:gridCol w="2405863">
                  <a:extLst>
                    <a:ext uri="{9D8B030D-6E8A-4147-A177-3AD203B41FA5}">
                      <a16:colId xmlns:a16="http://schemas.microsoft.com/office/drawing/2014/main" val="1182033406"/>
                    </a:ext>
                  </a:extLst>
                </a:gridCol>
                <a:gridCol w="2405863">
                  <a:extLst>
                    <a:ext uri="{9D8B030D-6E8A-4147-A177-3AD203B41FA5}">
                      <a16:colId xmlns:a16="http://schemas.microsoft.com/office/drawing/2014/main" val="285368472"/>
                    </a:ext>
                  </a:extLst>
                </a:gridCol>
              </a:tblGrid>
              <a:tr h="888533">
                <a:tc>
                  <a:txBody>
                    <a:bodyPr/>
                    <a:lstStyle/>
                    <a:p>
                      <a:pPr algn="ctr"/>
                      <a:r>
                        <a:rPr lang="en-US" sz="1800" dirty="0">
                          <a:latin typeface="+mn-lt"/>
                        </a:rPr>
                        <a:t>Evidence of Design </a:t>
                      </a:r>
                    </a:p>
                    <a:p>
                      <a:pPr lvl="0" algn="ctr">
                        <a:buNone/>
                      </a:pPr>
                      <a:r>
                        <a:rPr lang="en-US" sz="1450" i="1" dirty="0">
                          <a:latin typeface="+mn-lt"/>
                        </a:rPr>
                        <a:t>(insert links below)</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u="none" strike="noStrike" spc="-70" baseline="0" noProof="0" dirty="0">
                          <a:latin typeface="+mn-lt"/>
                        </a:rPr>
                        <a:t>Implementation Evidence </a:t>
                      </a:r>
                      <a:r>
                        <a:rPr kumimoji="0" lang="en-US" sz="1450" b="1" i="1" u="none" strike="noStrike" kern="1200" cap="none" spc="0" normalizeH="0" baseline="0" noProof="0" dirty="0">
                          <a:ln>
                            <a:noFill/>
                          </a:ln>
                          <a:solidFill>
                            <a:prstClr val="white"/>
                          </a:solidFill>
                          <a:effectLst/>
                          <a:uLnTx/>
                          <a:uFillTx/>
                          <a:latin typeface="+mn-lt"/>
                          <a:ea typeface="+mn-ea"/>
                          <a:cs typeface="+mn-cs"/>
                        </a:rPr>
                        <a:t>(insert links below)</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i="1" spc="-40" baseline="0" dirty="0">
                        <a:latin typeface="+mn-lt"/>
                      </a:endParaRPr>
                    </a:p>
                  </a:txBody>
                  <a:tcPr/>
                </a:tc>
                <a:extLst>
                  <a:ext uri="{0D108BD9-81ED-4DB2-BD59-A6C34878D82A}">
                    <a16:rowId xmlns:a16="http://schemas.microsoft.com/office/drawing/2014/main" val="1744858797"/>
                  </a:ext>
                </a:extLst>
              </a:tr>
              <a:tr h="3415825">
                <a:tc>
                  <a:txBody>
                    <a:bodyPr/>
                    <a:lstStyle/>
                    <a:p>
                      <a:endParaRPr lang="en-US" dirty="0"/>
                    </a:p>
                  </a:txBody>
                  <a:tcPr>
                    <a:solidFill>
                      <a:schemeClr val="tx2">
                        <a:lumMod val="20000"/>
                        <a:lumOff val="80000"/>
                      </a:schemeClr>
                    </a:solidFill>
                  </a:tcPr>
                </a:tc>
                <a:tc>
                  <a:txBody>
                    <a:bodyPr/>
                    <a:lstStyle/>
                    <a:p>
                      <a:endParaRPr lang="en-US" dirty="0"/>
                    </a:p>
                  </a:txBody>
                  <a:tcPr>
                    <a:solidFill>
                      <a:schemeClr val="tx2">
                        <a:lumMod val="20000"/>
                        <a:lumOff val="80000"/>
                      </a:schemeClr>
                    </a:solidFill>
                  </a:tcPr>
                </a:tc>
                <a:extLst>
                  <a:ext uri="{0D108BD9-81ED-4DB2-BD59-A6C34878D82A}">
                    <a16:rowId xmlns:a16="http://schemas.microsoft.com/office/drawing/2014/main" val="3879764665"/>
                  </a:ext>
                </a:extLst>
              </a:tr>
            </a:tbl>
          </a:graphicData>
        </a:graphic>
      </p:graphicFrame>
      <p:graphicFrame>
        <p:nvGraphicFramePr>
          <p:cNvPr id="8" name="Table 7">
            <a:extLst>
              <a:ext uri="{FF2B5EF4-FFF2-40B4-BE49-F238E27FC236}">
                <a16:creationId xmlns:a16="http://schemas.microsoft.com/office/drawing/2014/main" id="{02908600-6D22-996D-601A-FCDA8C3C0BFF}"/>
              </a:ext>
            </a:extLst>
          </p:cNvPr>
          <p:cNvGraphicFramePr>
            <a:graphicFrameLocks noGrp="1"/>
          </p:cNvGraphicFramePr>
          <p:nvPr>
            <p:extLst>
              <p:ext uri="{D42A27DB-BD31-4B8C-83A1-F6EECF244321}">
                <p14:modId xmlns:p14="http://schemas.microsoft.com/office/powerpoint/2010/main" val="1583519911"/>
              </p:ext>
            </p:extLst>
          </p:nvPr>
        </p:nvGraphicFramePr>
        <p:xfrm>
          <a:off x="5613798" y="1915702"/>
          <a:ext cx="4182945" cy="4304358"/>
        </p:xfrm>
        <a:graphic>
          <a:graphicData uri="http://schemas.openxmlformats.org/drawingml/2006/table">
            <a:tbl>
              <a:tblPr firstRow="1" bandRow="1">
                <a:tableStyleId>{5C22544A-7EE6-4342-B048-85BDC9FD1C3A}</a:tableStyleId>
              </a:tblPr>
              <a:tblGrid>
                <a:gridCol w="2089121">
                  <a:extLst>
                    <a:ext uri="{9D8B030D-6E8A-4147-A177-3AD203B41FA5}">
                      <a16:colId xmlns:a16="http://schemas.microsoft.com/office/drawing/2014/main" val="1468297184"/>
                    </a:ext>
                  </a:extLst>
                </a:gridCol>
                <a:gridCol w="2093824">
                  <a:extLst>
                    <a:ext uri="{9D8B030D-6E8A-4147-A177-3AD203B41FA5}">
                      <a16:colId xmlns:a16="http://schemas.microsoft.com/office/drawing/2014/main" val="848919306"/>
                    </a:ext>
                  </a:extLst>
                </a:gridCol>
              </a:tblGrid>
              <a:tr h="888533">
                <a:tc>
                  <a:txBody>
                    <a:bodyPr/>
                    <a:lstStyle/>
                    <a:p>
                      <a:pPr algn="ctr"/>
                      <a:r>
                        <a:rPr lang="en-US" sz="1800" dirty="0">
                          <a:latin typeface="+mn-lt"/>
                        </a:rPr>
                        <a:t>Relative Program Strengths </a:t>
                      </a:r>
                    </a:p>
                  </a:txBody>
                  <a:tcPr/>
                </a:tc>
                <a:tc>
                  <a:txBody>
                    <a:bodyPr/>
                    <a:lstStyle/>
                    <a:p>
                      <a:pPr lvl="0" algn="ctr">
                        <a:buNone/>
                      </a:pPr>
                      <a:r>
                        <a:rPr lang="en-US" sz="1800" dirty="0">
                          <a:latin typeface="+mn-lt"/>
                        </a:rPr>
                        <a:t>Growth Opportunities</a:t>
                      </a:r>
                    </a:p>
                  </a:txBody>
                  <a:tcPr/>
                </a:tc>
                <a:extLst>
                  <a:ext uri="{0D108BD9-81ED-4DB2-BD59-A6C34878D82A}">
                    <a16:rowId xmlns:a16="http://schemas.microsoft.com/office/drawing/2014/main" val="3673525508"/>
                  </a:ext>
                </a:extLst>
              </a:tr>
              <a:tr h="3415825">
                <a:tc>
                  <a:txBody>
                    <a:bodyPr/>
                    <a:lstStyle/>
                    <a:p>
                      <a:endParaRPr lang="en-US" dirty="0"/>
                    </a:p>
                  </a:txBody>
                  <a:tcPr>
                    <a:solidFill>
                      <a:schemeClr val="tx2">
                        <a:lumMod val="20000"/>
                        <a:lumOff val="80000"/>
                      </a:schemeClr>
                    </a:solidFill>
                  </a:tcPr>
                </a:tc>
                <a:tc>
                  <a:txBody>
                    <a:bodyPr/>
                    <a:lstStyle/>
                    <a:p>
                      <a:pPr lvl="0">
                        <a:buNone/>
                      </a:pPr>
                      <a:endParaRPr lang="en-US" dirty="0"/>
                    </a:p>
                  </a:txBody>
                  <a:tcPr>
                    <a:solidFill>
                      <a:schemeClr val="tx2">
                        <a:lumMod val="20000"/>
                        <a:lumOff val="80000"/>
                      </a:schemeClr>
                    </a:solidFill>
                  </a:tcPr>
                </a:tc>
                <a:extLst>
                  <a:ext uri="{0D108BD9-81ED-4DB2-BD59-A6C34878D82A}">
                    <a16:rowId xmlns:a16="http://schemas.microsoft.com/office/drawing/2014/main" val="921349258"/>
                  </a:ext>
                </a:extLst>
              </a:tr>
            </a:tbl>
          </a:graphicData>
        </a:graphic>
      </p:graphicFrame>
    </p:spTree>
    <p:extLst>
      <p:ext uri="{BB962C8B-B14F-4D97-AF65-F5344CB8AC3E}">
        <p14:creationId xmlns:p14="http://schemas.microsoft.com/office/powerpoint/2010/main" val="3725909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D3A9E-C821-4854-17A8-9DFE2A104DF0}"/>
              </a:ext>
            </a:extLst>
          </p:cNvPr>
          <p:cNvSpPr>
            <a:spLocks noGrp="1"/>
          </p:cNvSpPr>
          <p:nvPr>
            <p:ph type="title"/>
          </p:nvPr>
        </p:nvSpPr>
        <p:spPr>
          <a:xfrm>
            <a:off x="545014" y="365125"/>
            <a:ext cx="10808786" cy="522000"/>
          </a:xfrm>
        </p:spPr>
        <p:txBody>
          <a:bodyPr>
            <a:normAutofit fontScale="90000"/>
          </a:bodyPr>
          <a:lstStyle/>
          <a:p>
            <a:r>
              <a:rPr lang="en-US" b="1" dirty="0">
                <a:cs typeface="Calibri Light"/>
              </a:rPr>
              <a:t>1.4 Applicant Screening and Selection</a:t>
            </a:r>
            <a:endParaRPr lang="en-US" b="1" dirty="0"/>
          </a:p>
        </p:txBody>
      </p:sp>
      <p:sp>
        <p:nvSpPr>
          <p:cNvPr id="4" name="TextBox 3">
            <a:extLst>
              <a:ext uri="{FF2B5EF4-FFF2-40B4-BE49-F238E27FC236}">
                <a16:creationId xmlns:a16="http://schemas.microsoft.com/office/drawing/2014/main" id="{9A6DBA9E-3B8F-7269-A8D3-253272FB5579}"/>
              </a:ext>
            </a:extLst>
          </p:cNvPr>
          <p:cNvSpPr txBox="1"/>
          <p:nvPr/>
        </p:nvSpPr>
        <p:spPr>
          <a:xfrm>
            <a:off x="545014" y="885145"/>
            <a:ext cx="11101971" cy="8540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50" i="1" dirty="0">
                <a:solidFill>
                  <a:schemeClr val="tx1">
                    <a:lumMod val="75000"/>
                    <a:lumOff val="25000"/>
                  </a:schemeClr>
                </a:solidFill>
                <a:ea typeface="+mn-lt"/>
                <a:cs typeface="+mn-lt"/>
              </a:rPr>
              <a:t>In addition to the university’s minimum admission requirements, the program has explicit candidate selection criteria that align with the program’s mission and partner districts’ priorities. The program periodically examines common barriers to screening and selection, seeking to identify and eliminate potential bias in the process.</a:t>
            </a:r>
            <a:endParaRPr lang="en-US" sz="1650" i="1" dirty="0">
              <a:solidFill>
                <a:schemeClr val="tx1">
                  <a:lumMod val="75000"/>
                  <a:lumOff val="25000"/>
                </a:schemeClr>
              </a:solidFill>
            </a:endParaRPr>
          </a:p>
        </p:txBody>
      </p:sp>
      <p:sp>
        <p:nvSpPr>
          <p:cNvPr id="5" name="TextBox 4">
            <a:extLst>
              <a:ext uri="{FF2B5EF4-FFF2-40B4-BE49-F238E27FC236}">
                <a16:creationId xmlns:a16="http://schemas.microsoft.com/office/drawing/2014/main" id="{B525BD6D-2442-26AD-A411-5EE9A5048C56}"/>
              </a:ext>
            </a:extLst>
          </p:cNvPr>
          <p:cNvSpPr txBox="1"/>
          <p:nvPr/>
        </p:nvSpPr>
        <p:spPr>
          <a:xfrm>
            <a:off x="9933418" y="2006914"/>
            <a:ext cx="17663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accent1"/>
                </a:solidFill>
                <a:cs typeface="Calibri"/>
              </a:rPr>
              <a:t>     Preliminary </a:t>
            </a:r>
          </a:p>
          <a:p>
            <a:r>
              <a:rPr lang="en-US" b="1">
                <a:solidFill>
                  <a:schemeClr val="accent1"/>
                </a:solidFill>
                <a:cs typeface="Calibri"/>
              </a:rPr>
              <a:t>         Ratings</a:t>
            </a:r>
          </a:p>
        </p:txBody>
      </p:sp>
      <p:sp>
        <p:nvSpPr>
          <p:cNvPr id="6" name="Rounded Rectangle 5">
            <a:extLst>
              <a:ext uri="{FF2B5EF4-FFF2-40B4-BE49-F238E27FC236}">
                <a16:creationId xmlns:a16="http://schemas.microsoft.com/office/drawing/2014/main" id="{B643132B-5041-F86C-2DAB-70FBAC3A9A15}"/>
              </a:ext>
            </a:extLst>
          </p:cNvPr>
          <p:cNvSpPr/>
          <p:nvPr/>
        </p:nvSpPr>
        <p:spPr>
          <a:xfrm>
            <a:off x="10053802" y="2755007"/>
            <a:ext cx="1645920" cy="1644086"/>
          </a:xfrm>
          <a:prstGeom prst="roundRect">
            <a:avLst/>
          </a:prstGeom>
          <a:solidFill>
            <a:schemeClr val="tx2">
              <a:lumMod val="20000"/>
              <a:lumOff val="80000"/>
            </a:schemeClr>
          </a:solidFill>
          <a:ln/>
        </p:spPr>
        <p:style>
          <a:lnRef idx="1">
            <a:schemeClr val="accent5"/>
          </a:lnRef>
          <a:fillRef idx="2">
            <a:schemeClr val="accent5"/>
          </a:fillRef>
          <a:effectRef idx="1">
            <a:schemeClr val="accent5"/>
          </a:effectRef>
          <a:fontRef idx="minor">
            <a:schemeClr val="dk1"/>
          </a:fontRef>
        </p:style>
        <p:txBody>
          <a:bodyPr lIns="45720" tIns="45720" rIns="45720" bIns="45720" rtlCol="0" anchor="ctr"/>
          <a:lstStyle/>
          <a:p>
            <a:pPr algn="ctr"/>
            <a:r>
              <a:rPr lang="en-US" sz="1600" spc="-40"/>
              <a:t>Design:</a:t>
            </a:r>
          </a:p>
          <a:p>
            <a:pPr algn="ctr"/>
            <a:r>
              <a:rPr lang="en-US" sz="1600" spc="-40"/>
              <a:t> </a:t>
            </a:r>
          </a:p>
        </p:txBody>
      </p:sp>
      <p:sp>
        <p:nvSpPr>
          <p:cNvPr id="11" name="Rounded Rectangle 10">
            <a:extLst>
              <a:ext uri="{FF2B5EF4-FFF2-40B4-BE49-F238E27FC236}">
                <a16:creationId xmlns:a16="http://schemas.microsoft.com/office/drawing/2014/main" id="{A2F5AC36-EB55-1BB5-FD0D-A50678AEFAC1}"/>
              </a:ext>
            </a:extLst>
          </p:cNvPr>
          <p:cNvSpPr/>
          <p:nvPr/>
        </p:nvSpPr>
        <p:spPr>
          <a:xfrm>
            <a:off x="10053802" y="4575975"/>
            <a:ext cx="1645920" cy="1644085"/>
          </a:xfrm>
          <a:prstGeom prst="roundRect">
            <a:avLst/>
          </a:prstGeom>
          <a:solidFill>
            <a:schemeClr val="tx2">
              <a:lumMod val="20000"/>
              <a:lumOff val="80000"/>
            </a:schemeClr>
          </a:solidFill>
        </p:spPr>
        <p:style>
          <a:lnRef idx="1">
            <a:schemeClr val="accent5"/>
          </a:lnRef>
          <a:fillRef idx="2">
            <a:schemeClr val="accent5"/>
          </a:fillRef>
          <a:effectRef idx="1">
            <a:schemeClr val="accent5"/>
          </a:effectRef>
          <a:fontRef idx="minor">
            <a:schemeClr val="dk1"/>
          </a:fontRef>
        </p:style>
        <p:txBody>
          <a:bodyPr lIns="45720" tIns="45720" rIns="45720" bIns="45720" rtlCol="0" anchor="ctr"/>
          <a:lstStyle/>
          <a:p>
            <a:pPr algn="ctr"/>
            <a:r>
              <a:rPr lang="en-US" sz="1600" spc="-40"/>
              <a:t>Implementation:</a:t>
            </a:r>
          </a:p>
          <a:p>
            <a:pPr algn="ctr"/>
            <a:r>
              <a:rPr lang="en-US" sz="1600" spc="-40"/>
              <a:t> </a:t>
            </a:r>
          </a:p>
        </p:txBody>
      </p:sp>
      <p:graphicFrame>
        <p:nvGraphicFramePr>
          <p:cNvPr id="7" name="Table 3">
            <a:extLst>
              <a:ext uri="{FF2B5EF4-FFF2-40B4-BE49-F238E27FC236}">
                <a16:creationId xmlns:a16="http://schemas.microsoft.com/office/drawing/2014/main" id="{0DB3842E-1F93-60D8-DE40-AD52C1BFC577}"/>
              </a:ext>
            </a:extLst>
          </p:cNvPr>
          <p:cNvGraphicFramePr>
            <a:graphicFrameLocks noGrp="1"/>
          </p:cNvGraphicFramePr>
          <p:nvPr>
            <p:extLst>
              <p:ext uri="{D42A27DB-BD31-4B8C-83A1-F6EECF244321}">
                <p14:modId xmlns:p14="http://schemas.microsoft.com/office/powerpoint/2010/main" val="3270868216"/>
              </p:ext>
            </p:extLst>
          </p:nvPr>
        </p:nvGraphicFramePr>
        <p:xfrm>
          <a:off x="545014" y="1915702"/>
          <a:ext cx="4811726" cy="4304358"/>
        </p:xfrm>
        <a:graphic>
          <a:graphicData uri="http://schemas.openxmlformats.org/drawingml/2006/table">
            <a:tbl>
              <a:tblPr firstRow="1" bandRow="1">
                <a:tableStyleId>{5C22544A-7EE6-4342-B048-85BDC9FD1C3A}</a:tableStyleId>
              </a:tblPr>
              <a:tblGrid>
                <a:gridCol w="2405863">
                  <a:extLst>
                    <a:ext uri="{9D8B030D-6E8A-4147-A177-3AD203B41FA5}">
                      <a16:colId xmlns:a16="http://schemas.microsoft.com/office/drawing/2014/main" val="1182033406"/>
                    </a:ext>
                  </a:extLst>
                </a:gridCol>
                <a:gridCol w="2405863">
                  <a:extLst>
                    <a:ext uri="{9D8B030D-6E8A-4147-A177-3AD203B41FA5}">
                      <a16:colId xmlns:a16="http://schemas.microsoft.com/office/drawing/2014/main" val="285368472"/>
                    </a:ext>
                  </a:extLst>
                </a:gridCol>
              </a:tblGrid>
              <a:tr h="888533">
                <a:tc>
                  <a:txBody>
                    <a:bodyPr/>
                    <a:lstStyle/>
                    <a:p>
                      <a:pPr algn="ctr"/>
                      <a:r>
                        <a:rPr lang="en-US" sz="1800" dirty="0">
                          <a:latin typeface="+mn-lt"/>
                        </a:rPr>
                        <a:t>Evidence of Design </a:t>
                      </a:r>
                    </a:p>
                    <a:p>
                      <a:pPr lvl="0" algn="ctr">
                        <a:buNone/>
                      </a:pPr>
                      <a:r>
                        <a:rPr lang="en-US" sz="1450" i="1" dirty="0">
                          <a:latin typeface="+mn-lt"/>
                        </a:rPr>
                        <a:t>(insert links below)</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u="none" strike="noStrike" spc="-70" baseline="0" noProof="0" dirty="0">
                          <a:latin typeface="+mn-lt"/>
                        </a:rPr>
                        <a:t>Implementation Evidence </a:t>
                      </a:r>
                      <a:r>
                        <a:rPr kumimoji="0" lang="en-US" sz="1450" b="1" i="1" u="none" strike="noStrike" kern="1200" cap="none" spc="0" normalizeH="0" baseline="0" noProof="0" dirty="0">
                          <a:ln>
                            <a:noFill/>
                          </a:ln>
                          <a:solidFill>
                            <a:prstClr val="white"/>
                          </a:solidFill>
                          <a:effectLst/>
                          <a:uLnTx/>
                          <a:uFillTx/>
                          <a:latin typeface="+mn-lt"/>
                          <a:ea typeface="+mn-ea"/>
                          <a:cs typeface="+mn-cs"/>
                        </a:rPr>
                        <a:t>(insert links below)</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i="1" spc="-40" baseline="0" dirty="0">
                        <a:latin typeface="+mn-lt"/>
                      </a:endParaRPr>
                    </a:p>
                  </a:txBody>
                  <a:tcPr/>
                </a:tc>
                <a:extLst>
                  <a:ext uri="{0D108BD9-81ED-4DB2-BD59-A6C34878D82A}">
                    <a16:rowId xmlns:a16="http://schemas.microsoft.com/office/drawing/2014/main" val="1744858797"/>
                  </a:ext>
                </a:extLst>
              </a:tr>
              <a:tr h="3415825">
                <a:tc>
                  <a:txBody>
                    <a:bodyPr/>
                    <a:lstStyle/>
                    <a:p>
                      <a:endParaRPr lang="en-US" dirty="0"/>
                    </a:p>
                  </a:txBody>
                  <a:tcPr>
                    <a:solidFill>
                      <a:schemeClr val="tx2">
                        <a:lumMod val="20000"/>
                        <a:lumOff val="80000"/>
                      </a:schemeClr>
                    </a:solidFill>
                  </a:tcPr>
                </a:tc>
                <a:tc>
                  <a:txBody>
                    <a:bodyPr/>
                    <a:lstStyle/>
                    <a:p>
                      <a:endParaRPr lang="en-US" dirty="0"/>
                    </a:p>
                  </a:txBody>
                  <a:tcPr>
                    <a:solidFill>
                      <a:schemeClr val="tx2">
                        <a:lumMod val="20000"/>
                        <a:lumOff val="80000"/>
                      </a:schemeClr>
                    </a:solidFill>
                  </a:tcPr>
                </a:tc>
                <a:extLst>
                  <a:ext uri="{0D108BD9-81ED-4DB2-BD59-A6C34878D82A}">
                    <a16:rowId xmlns:a16="http://schemas.microsoft.com/office/drawing/2014/main" val="3879764665"/>
                  </a:ext>
                </a:extLst>
              </a:tr>
            </a:tbl>
          </a:graphicData>
        </a:graphic>
      </p:graphicFrame>
      <p:graphicFrame>
        <p:nvGraphicFramePr>
          <p:cNvPr id="8" name="Table 7">
            <a:extLst>
              <a:ext uri="{FF2B5EF4-FFF2-40B4-BE49-F238E27FC236}">
                <a16:creationId xmlns:a16="http://schemas.microsoft.com/office/drawing/2014/main" id="{9B9B6BB9-58C0-0E40-A82F-E700E0CAF3CB}"/>
              </a:ext>
            </a:extLst>
          </p:cNvPr>
          <p:cNvGraphicFramePr>
            <a:graphicFrameLocks noGrp="1"/>
          </p:cNvGraphicFramePr>
          <p:nvPr>
            <p:extLst>
              <p:ext uri="{D42A27DB-BD31-4B8C-83A1-F6EECF244321}">
                <p14:modId xmlns:p14="http://schemas.microsoft.com/office/powerpoint/2010/main" val="1583519911"/>
              </p:ext>
            </p:extLst>
          </p:nvPr>
        </p:nvGraphicFramePr>
        <p:xfrm>
          <a:off x="5613798" y="1915702"/>
          <a:ext cx="4182945" cy="4304358"/>
        </p:xfrm>
        <a:graphic>
          <a:graphicData uri="http://schemas.openxmlformats.org/drawingml/2006/table">
            <a:tbl>
              <a:tblPr firstRow="1" bandRow="1">
                <a:tableStyleId>{5C22544A-7EE6-4342-B048-85BDC9FD1C3A}</a:tableStyleId>
              </a:tblPr>
              <a:tblGrid>
                <a:gridCol w="2089121">
                  <a:extLst>
                    <a:ext uri="{9D8B030D-6E8A-4147-A177-3AD203B41FA5}">
                      <a16:colId xmlns:a16="http://schemas.microsoft.com/office/drawing/2014/main" val="1468297184"/>
                    </a:ext>
                  </a:extLst>
                </a:gridCol>
                <a:gridCol w="2093824">
                  <a:extLst>
                    <a:ext uri="{9D8B030D-6E8A-4147-A177-3AD203B41FA5}">
                      <a16:colId xmlns:a16="http://schemas.microsoft.com/office/drawing/2014/main" val="848919306"/>
                    </a:ext>
                  </a:extLst>
                </a:gridCol>
              </a:tblGrid>
              <a:tr h="888533">
                <a:tc>
                  <a:txBody>
                    <a:bodyPr/>
                    <a:lstStyle/>
                    <a:p>
                      <a:pPr algn="ctr"/>
                      <a:r>
                        <a:rPr lang="en-US" sz="1800" dirty="0">
                          <a:latin typeface="+mn-lt"/>
                        </a:rPr>
                        <a:t>Relative Program Strengths </a:t>
                      </a:r>
                    </a:p>
                  </a:txBody>
                  <a:tcPr/>
                </a:tc>
                <a:tc>
                  <a:txBody>
                    <a:bodyPr/>
                    <a:lstStyle/>
                    <a:p>
                      <a:pPr lvl="0" algn="ctr">
                        <a:buNone/>
                      </a:pPr>
                      <a:r>
                        <a:rPr lang="en-US" sz="1800" dirty="0">
                          <a:latin typeface="+mn-lt"/>
                        </a:rPr>
                        <a:t>Growth Opportunities</a:t>
                      </a:r>
                    </a:p>
                  </a:txBody>
                  <a:tcPr/>
                </a:tc>
                <a:extLst>
                  <a:ext uri="{0D108BD9-81ED-4DB2-BD59-A6C34878D82A}">
                    <a16:rowId xmlns:a16="http://schemas.microsoft.com/office/drawing/2014/main" val="3673525508"/>
                  </a:ext>
                </a:extLst>
              </a:tr>
              <a:tr h="3415825">
                <a:tc>
                  <a:txBody>
                    <a:bodyPr/>
                    <a:lstStyle/>
                    <a:p>
                      <a:endParaRPr lang="en-US" dirty="0"/>
                    </a:p>
                  </a:txBody>
                  <a:tcPr>
                    <a:solidFill>
                      <a:schemeClr val="tx2">
                        <a:lumMod val="20000"/>
                        <a:lumOff val="80000"/>
                      </a:schemeClr>
                    </a:solidFill>
                  </a:tcPr>
                </a:tc>
                <a:tc>
                  <a:txBody>
                    <a:bodyPr/>
                    <a:lstStyle/>
                    <a:p>
                      <a:pPr lvl="0">
                        <a:buNone/>
                      </a:pPr>
                      <a:endParaRPr lang="en-US" dirty="0"/>
                    </a:p>
                  </a:txBody>
                  <a:tcPr>
                    <a:solidFill>
                      <a:schemeClr val="tx2">
                        <a:lumMod val="20000"/>
                        <a:lumOff val="80000"/>
                      </a:schemeClr>
                    </a:solidFill>
                  </a:tcPr>
                </a:tc>
                <a:extLst>
                  <a:ext uri="{0D108BD9-81ED-4DB2-BD59-A6C34878D82A}">
                    <a16:rowId xmlns:a16="http://schemas.microsoft.com/office/drawing/2014/main" val="921349258"/>
                  </a:ext>
                </a:extLst>
              </a:tr>
            </a:tbl>
          </a:graphicData>
        </a:graphic>
      </p:graphicFrame>
    </p:spTree>
    <p:extLst>
      <p:ext uri="{BB962C8B-B14F-4D97-AF65-F5344CB8AC3E}">
        <p14:creationId xmlns:p14="http://schemas.microsoft.com/office/powerpoint/2010/main" val="304990165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QM PPT Template">
  <a:themeElements>
    <a:clrScheme name="Blue Green">
      <a:dk1>
        <a:srgbClr val="000000"/>
      </a:dk1>
      <a:lt1>
        <a:srgbClr val="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QM PPT Templat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QM PPT Template" id="{2D14D06D-E35D-4670-9591-7E4FAFA5F4A2}" vid="{464278FD-425C-4676-B94F-BB33393142FD}"/>
    </a:ext>
  </a:extLst>
</a:theme>
</file>

<file path=ppt/theme/theme4.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5ed9c2b0-f032-4cf7-8ad6-b5e443140024">
      <UserInfo>
        <DisplayName>Birkeland, Sarah</DisplayName>
        <AccountId>3040</AccountId>
        <AccountType/>
      </UserInfo>
      <UserInfo>
        <DisplayName>Cantu, Debra</DisplayName>
        <AccountId>4933</AccountId>
        <AccountType/>
      </UserInfo>
      <UserInfo>
        <DisplayName>Butcher, Keith</DisplayName>
        <AccountId>4934</AccountId>
        <AccountType/>
      </UserInfo>
      <UserInfo>
        <DisplayName>Spencer, L. S.</DisplayName>
        <AccountId>4936</AccountId>
        <AccountType/>
      </UserInfo>
    </SharedWithUsers>
    <TaxCatchAll xmlns="5ed9c2b0-f032-4cf7-8ad6-b5e443140024" xsi:nil="true"/>
    <lcf76f155ced4ddcb4097134ff3c332f xmlns="b1fd4d26-e92d-4c53-900d-9fbfd56d010f">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3C31ABD1CBA624A8DF9549AAD6950A5" ma:contentTypeVersion="15" ma:contentTypeDescription="Create a new document." ma:contentTypeScope="" ma:versionID="dac4af5d632234150790ff6d35523dae">
  <xsd:schema xmlns:xsd="http://www.w3.org/2001/XMLSchema" xmlns:xs="http://www.w3.org/2001/XMLSchema" xmlns:p="http://schemas.microsoft.com/office/2006/metadata/properties" xmlns:ns2="b1fd4d26-e92d-4c53-900d-9fbfd56d010f" xmlns:ns3="5ed9c2b0-f032-4cf7-8ad6-b5e443140024" targetNamespace="http://schemas.microsoft.com/office/2006/metadata/properties" ma:root="true" ma:fieldsID="adeb96729dead08672e474459691c361" ns2:_="" ns3:_="">
    <xsd:import namespace="b1fd4d26-e92d-4c53-900d-9fbfd56d010f"/>
    <xsd:import namespace="5ed9c2b0-f032-4cf7-8ad6-b5e44314002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Location" minOccurs="0"/>
                <xsd:element ref="ns2:MediaServiceGenerationTime" minOccurs="0"/>
                <xsd:element ref="ns2:MediaServiceEventHashCode" minOccurs="0"/>
                <xsd:element ref="ns2:MediaServiceOCR" minOccurs="0"/>
                <xsd:element ref="ns2:MediaServiceObjectDetectorVersion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1fd4d26-e92d-4c53-900d-9fbfd56d010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b1469612-62a0-4c26-bdab-2d2e22556af9"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Location" ma:index="16" nillable="true" ma:displayName="Location" ma:indexed="true"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ed9c2b0-f032-4cf7-8ad6-b5e44314002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0ec884ff-1e60-4549-b758-53b43ef169d7}" ma:internalName="TaxCatchAll" ma:showField="CatchAllData" ma:web="5ed9c2b0-f032-4cf7-8ad6-b5e44314002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F878479-914E-4620-AC8D-C3AE06B8AF5A}">
  <ds:schemaRefs>
    <ds:schemaRef ds:uri="http://schemas.openxmlformats.org/package/2006/metadata/core-properties"/>
    <ds:schemaRef ds:uri="http://schemas.microsoft.com/office/2006/metadata/properties"/>
    <ds:schemaRef ds:uri="http://purl.org/dc/terms/"/>
    <ds:schemaRef ds:uri="b1fd4d26-e92d-4c53-900d-9fbfd56d010f"/>
    <ds:schemaRef ds:uri="http://schemas.microsoft.com/office/2006/documentManagement/types"/>
    <ds:schemaRef ds:uri="http://www.w3.org/XML/1998/namespace"/>
    <ds:schemaRef ds:uri="http://purl.org/dc/elements/1.1/"/>
    <ds:schemaRef ds:uri="http://purl.org/dc/dcmitype/"/>
    <ds:schemaRef ds:uri="http://schemas.microsoft.com/office/infopath/2007/PartnerControls"/>
    <ds:schemaRef ds:uri="5ed9c2b0-f032-4cf7-8ad6-b5e443140024"/>
  </ds:schemaRefs>
</ds:datastoreItem>
</file>

<file path=customXml/itemProps2.xml><?xml version="1.0" encoding="utf-8"?>
<ds:datastoreItem xmlns:ds="http://schemas.openxmlformats.org/officeDocument/2006/customXml" ds:itemID="{F4E66183-C511-4579-9930-FF6FB06CC62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1fd4d26-e92d-4c53-900d-9fbfd56d010f"/>
    <ds:schemaRef ds:uri="5ed9c2b0-f032-4cf7-8ad6-b5e44314002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5A4A269-4930-4AB7-A03A-1CBB32DE5DC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1438</TotalTime>
  <Words>4218</Words>
  <Application>Microsoft Macintosh PowerPoint</Application>
  <PresentationFormat>Widescreen</PresentationFormat>
  <Paragraphs>639</Paragraphs>
  <Slides>55</Slides>
  <Notes>53</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55</vt:i4>
      </vt:variant>
    </vt:vector>
  </HeadingPairs>
  <TitlesOfParts>
    <vt:vector size="62" baseType="lpstr">
      <vt:lpstr>Arial</vt:lpstr>
      <vt:lpstr>Calibri</vt:lpstr>
      <vt:lpstr>Calibri Light</vt:lpstr>
      <vt:lpstr>Noto Sans Symbols</vt:lpstr>
      <vt:lpstr>office theme</vt:lpstr>
      <vt:lpstr>QM PPT Template</vt:lpstr>
      <vt:lpstr>QM PPT Template</vt:lpstr>
      <vt:lpstr>Evidence Synthesis PPT Template</vt:lpstr>
      <vt:lpstr>How To Use This Slide Template</vt:lpstr>
      <vt:lpstr>[Introduction to your Program (2-4 slides)]</vt:lpstr>
      <vt:lpstr>[Introduction to your Self Study Team]</vt:lpstr>
      <vt:lpstr>Domain 1 Preview:  Candidate Admissions</vt:lpstr>
      <vt:lpstr>1.1 Program Mission, Vision and Goals</vt:lpstr>
      <vt:lpstr>1.2 Marketing Strategies</vt:lpstr>
      <vt:lpstr>1.3 Recruitment Practices</vt:lpstr>
      <vt:lpstr>1.4 Applicant Screening and Selection</vt:lpstr>
      <vt:lpstr>1.5 Assessment of Candidates’ Leadership Potential</vt:lpstr>
      <vt:lpstr>1.6 Candidate Selection</vt:lpstr>
      <vt:lpstr>1.7 Peer Support</vt:lpstr>
      <vt:lpstr>Domain 1 Discussion:  Your Guiding Questions</vt:lpstr>
      <vt:lpstr>Domain 2 Preview:  Coursework</vt:lpstr>
      <vt:lpstr>2.1 Standards</vt:lpstr>
      <vt:lpstr>2.2 Learning Goals</vt:lpstr>
      <vt:lpstr>2.3 Course Design</vt:lpstr>
      <vt:lpstr>2.4 Course Content</vt:lpstr>
      <vt:lpstr>2.5 Course Materials</vt:lpstr>
      <vt:lpstr>2.6 Course Sequence</vt:lpstr>
      <vt:lpstr>2.7 Course Consistency</vt:lpstr>
      <vt:lpstr>Domain 2 Discussion:  Your Guiding Questions</vt:lpstr>
      <vt:lpstr>Domain 3 Preview:  Pedagogy-Andragogy</vt:lpstr>
      <vt:lpstr>3.1 Access</vt:lpstr>
      <vt:lpstr>3.2 Culturally Responsive Teaching Practices</vt:lpstr>
      <vt:lpstr>3.3 Active Learning Strategies</vt:lpstr>
      <vt:lpstr>3.4 Integration with Clinical Experience</vt:lpstr>
      <vt:lpstr>3.5 Reflective Practices</vt:lpstr>
      <vt:lpstr>3.6 Exemplars</vt:lpstr>
      <vt:lpstr>3.7 Formative Feedback</vt:lpstr>
      <vt:lpstr>Domain 3 Discussion:  Your Guiding Questions</vt:lpstr>
      <vt:lpstr>Domain 4 Preview:  Clinical Practice</vt:lpstr>
      <vt:lpstr>4.1 Clinical Design</vt:lpstr>
      <vt:lpstr>4.2 Clinical Placements</vt:lpstr>
      <vt:lpstr>4.3 Clinical Quality</vt:lpstr>
      <vt:lpstr>4.4 Clinical Coaching</vt:lpstr>
      <vt:lpstr>4.5 Clinical Supervision</vt:lpstr>
      <vt:lpstr>4.6 Clinical Evaluation</vt:lpstr>
      <vt:lpstr>Domain 4 Discussion:  Your Guiding Questions</vt:lpstr>
      <vt:lpstr>Domain 5 Preview:  Performance Assessment</vt:lpstr>
      <vt:lpstr>5.1 Candidate Performance Goals</vt:lpstr>
      <vt:lpstr>5.2 Assessment Purpose</vt:lpstr>
      <vt:lpstr>5.3 Assessment Quality</vt:lpstr>
      <vt:lpstr>5.4 Assessment Methods</vt:lpstr>
      <vt:lpstr>5.5 Communication of Assessment Results</vt:lpstr>
      <vt:lpstr>5.6 Assessment Impact</vt:lpstr>
      <vt:lpstr>5.7 Exit Assessment</vt:lpstr>
      <vt:lpstr>Domain 5 Discussion:  Your Guiding Questions</vt:lpstr>
      <vt:lpstr>Domain 6 Preview:  Graduate Performance Outcomes</vt:lpstr>
      <vt:lpstr>6.1 State Certification</vt:lpstr>
      <vt:lpstr>6.2 Job Placement and Retention</vt:lpstr>
      <vt:lpstr>6.3 Job Performance</vt:lpstr>
      <vt:lpstr>6.4 Continuous Improvement</vt:lpstr>
      <vt:lpstr>6.5 Leadership Context</vt:lpstr>
      <vt:lpstr>Domain 6 Discussion:  Your Guiding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McAuley, Emma</cp:lastModifiedBy>
  <cp:revision>13</cp:revision>
  <dcterms:created xsi:type="dcterms:W3CDTF">2022-12-06T21:06:11Z</dcterms:created>
  <dcterms:modified xsi:type="dcterms:W3CDTF">2025-03-05T20:05:58Z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0x010100E3C31ABD1CBA624A8DF9549AAD6950A5</vt:lpwstr>
  </property>
  <property fmtid="{D5CDD505-2E9C-101B-9397-08002B2CF9AE}" pid="3" name="MediaServiceImageTags">
    <vt:lpwstr/>
  </property>
</Properties>
</file>